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 id="2147483721" r:id="rId2"/>
  </p:sldMasterIdLst>
  <p:notesMasterIdLst>
    <p:notesMasterId r:id="rId34"/>
  </p:notesMasterIdLst>
  <p:sldIdLst>
    <p:sldId id="256" r:id="rId3"/>
    <p:sldId id="258" r:id="rId4"/>
    <p:sldId id="259" r:id="rId5"/>
    <p:sldId id="264" r:id="rId6"/>
    <p:sldId id="265" r:id="rId7"/>
    <p:sldId id="266" r:id="rId8"/>
    <p:sldId id="267" r:id="rId9"/>
    <p:sldId id="268" r:id="rId10"/>
    <p:sldId id="271" r:id="rId11"/>
    <p:sldId id="272" r:id="rId12"/>
    <p:sldId id="273" r:id="rId13"/>
    <p:sldId id="274" r:id="rId14"/>
    <p:sldId id="275" r:id="rId15"/>
    <p:sldId id="276" r:id="rId16"/>
    <p:sldId id="277" r:id="rId17"/>
    <p:sldId id="278" r:id="rId18"/>
    <p:sldId id="284" r:id="rId19"/>
    <p:sldId id="280" r:id="rId20"/>
    <p:sldId id="281" r:id="rId21"/>
    <p:sldId id="285" r:id="rId22"/>
    <p:sldId id="282" r:id="rId23"/>
    <p:sldId id="283" r:id="rId24"/>
    <p:sldId id="286" r:id="rId25"/>
    <p:sldId id="287" r:id="rId26"/>
    <p:sldId id="288" r:id="rId27"/>
    <p:sldId id="289" r:id="rId28"/>
    <p:sldId id="290" r:id="rId29"/>
    <p:sldId id="291" r:id="rId30"/>
    <p:sldId id="292" r:id="rId31"/>
    <p:sldId id="293" r:id="rId32"/>
    <p:sldId id="269"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1DF4195-1451-4C28-948B-236362B0159D}">
          <p14:sldIdLst>
            <p14:sldId id="256"/>
            <p14:sldId id="258"/>
            <p14:sldId id="259"/>
            <p14:sldId id="264"/>
            <p14:sldId id="265"/>
            <p14:sldId id="266"/>
            <p14:sldId id="267"/>
            <p14:sldId id="268"/>
            <p14:sldId id="271"/>
            <p14:sldId id="272"/>
            <p14:sldId id="273"/>
            <p14:sldId id="274"/>
            <p14:sldId id="275"/>
            <p14:sldId id="276"/>
            <p14:sldId id="277"/>
            <p14:sldId id="278"/>
            <p14:sldId id="284"/>
            <p14:sldId id="280"/>
            <p14:sldId id="281"/>
            <p14:sldId id="285"/>
            <p14:sldId id="282"/>
            <p14:sldId id="283"/>
            <p14:sldId id="286"/>
            <p14:sldId id="287"/>
            <p14:sldId id="288"/>
            <p14:sldId id="289"/>
            <p14:sldId id="290"/>
            <p14:sldId id="291"/>
            <p14:sldId id="292"/>
            <p14:sldId id="293"/>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3" autoAdjust="0"/>
  </p:normalViewPr>
  <p:slideViewPr>
    <p:cSldViewPr>
      <p:cViewPr>
        <p:scale>
          <a:sx n="75" d="100"/>
          <a:sy n="75" d="100"/>
        </p:scale>
        <p:origin x="2154" y="828"/>
      </p:cViewPr>
      <p:guideLst>
        <p:guide orient="horz" pos="2160"/>
        <p:guide pos="2880"/>
      </p:guideLst>
    </p:cSldViewPr>
  </p:slideViewPr>
  <p:outlineViewPr>
    <p:cViewPr>
      <p:scale>
        <a:sx n="33" d="100"/>
        <a:sy n="33" d="100"/>
      </p:scale>
      <p:origin x="0" y="221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707CD-9686-4387-B35C-17FCD3F18019}" type="doc">
      <dgm:prSet loTypeId="urn:microsoft.com/office/officeart/2005/8/layout/venn2" loCatId="relationship" qsTypeId="urn:microsoft.com/office/officeart/2005/8/quickstyle/simple1" qsCatId="simple" csTypeId="urn:microsoft.com/office/officeart/2005/8/colors/colorful2" csCatId="colorful" phldr="1"/>
      <dgm:spPr/>
    </dgm:pt>
    <dgm:pt modelId="{2DE0FF90-467B-48D1-85E6-7077CE2C9996}">
      <dgm:prSet phldrT="[Metin]" custT="1"/>
      <dgm:spPr>
        <a:solidFill>
          <a:srgbClr val="207FFF"/>
        </a:solidFill>
      </dgm:spPr>
      <dgm:t>
        <a:bodyPr/>
        <a:lstStyle/>
        <a:p>
          <a:r>
            <a:rPr lang="tr-TR" sz="1400" b="1" dirty="0">
              <a:solidFill>
                <a:schemeClr val="tx1"/>
              </a:solidFill>
              <a:effectLst>
                <a:outerShdw blurRad="38100" dist="38100" dir="2700000" algn="tl">
                  <a:srgbClr val="000000">
                    <a:alpha val="43137"/>
                  </a:srgbClr>
                </a:outerShdw>
              </a:effectLst>
            </a:rPr>
            <a:t>Ön Ödeme</a:t>
          </a:r>
        </a:p>
        <a:p>
          <a:r>
            <a:rPr lang="tr-TR" sz="1400" b="1" dirty="0">
              <a:solidFill>
                <a:schemeClr val="tx1"/>
              </a:solidFill>
              <a:effectLst>
                <a:outerShdw blurRad="38100" dist="38100" dir="2700000" algn="tl">
                  <a:srgbClr val="000000">
                    <a:alpha val="43137"/>
                  </a:srgbClr>
                </a:outerShdw>
              </a:effectLst>
            </a:rPr>
            <a:t>%40</a:t>
          </a:r>
        </a:p>
      </dgm:t>
    </dgm:pt>
    <dgm:pt modelId="{5F15A009-B2F7-4423-A124-418674EB2430}" type="parTrans" cxnId="{58DC0D29-B8F9-4D49-A620-338BB81E70E6}">
      <dgm:prSet/>
      <dgm:spPr/>
      <dgm:t>
        <a:bodyPr/>
        <a:lstStyle/>
        <a:p>
          <a:endParaRPr lang="tr-TR"/>
        </a:p>
      </dgm:t>
    </dgm:pt>
    <dgm:pt modelId="{5AA6127C-52E6-4027-BF02-2326D1BDA019}" type="sibTrans" cxnId="{58DC0D29-B8F9-4D49-A620-338BB81E70E6}">
      <dgm:prSet/>
      <dgm:spPr/>
      <dgm:t>
        <a:bodyPr/>
        <a:lstStyle/>
        <a:p>
          <a:endParaRPr lang="tr-TR"/>
        </a:p>
      </dgm:t>
    </dgm:pt>
    <dgm:pt modelId="{69FBCE5F-FAB1-43DA-B80F-A8D5D1001234}">
      <dgm:prSet phldrT="[Metin]" custT="1"/>
      <dgm:spPr>
        <a:solidFill>
          <a:srgbClr val="BEB500"/>
        </a:solidFill>
      </dgm:spPr>
      <dgm:t>
        <a:bodyPr/>
        <a:lstStyle/>
        <a:p>
          <a:r>
            <a:rPr lang="tr-TR" sz="1400" b="1" dirty="0">
              <a:solidFill>
                <a:schemeClr val="tx1"/>
              </a:solidFill>
              <a:effectLst>
                <a:outerShdw blurRad="38100" dist="38100" dir="2700000" algn="tl">
                  <a:srgbClr val="000000">
                    <a:alpha val="43137"/>
                  </a:srgbClr>
                </a:outerShdw>
              </a:effectLst>
            </a:rPr>
            <a:t>Ara Ödeme</a:t>
          </a:r>
        </a:p>
      </dgm:t>
    </dgm:pt>
    <dgm:pt modelId="{B2D51914-8C3A-421B-961B-E7E720803D38}" type="parTrans" cxnId="{7062FEA2-4803-4D75-AFE6-3B0DC6A37A55}">
      <dgm:prSet/>
      <dgm:spPr/>
      <dgm:t>
        <a:bodyPr/>
        <a:lstStyle/>
        <a:p>
          <a:endParaRPr lang="tr-TR"/>
        </a:p>
      </dgm:t>
    </dgm:pt>
    <dgm:pt modelId="{6460B5DC-BE76-4445-AD2D-92C471182483}" type="sibTrans" cxnId="{7062FEA2-4803-4D75-AFE6-3B0DC6A37A55}">
      <dgm:prSet/>
      <dgm:spPr/>
      <dgm:t>
        <a:bodyPr/>
        <a:lstStyle/>
        <a:p>
          <a:endParaRPr lang="tr-TR"/>
        </a:p>
      </dgm:t>
    </dgm:pt>
    <dgm:pt modelId="{0ED35F51-DF72-4F2B-9CF8-2A5099C4623F}">
      <dgm:prSet phldrT="[Metin]" custT="1"/>
      <dgm:spPr>
        <a:solidFill>
          <a:srgbClr val="EE8936"/>
        </a:solidFill>
      </dgm:spPr>
      <dgm:t>
        <a:bodyPr/>
        <a:lstStyle/>
        <a:p>
          <a:r>
            <a:rPr lang="tr-TR" sz="1200" b="1" dirty="0">
              <a:solidFill>
                <a:schemeClr val="tx1"/>
              </a:solidFill>
              <a:effectLst>
                <a:outerShdw blurRad="38100" dist="38100" dir="2700000" algn="tl">
                  <a:srgbClr val="000000">
                    <a:alpha val="43137"/>
                  </a:srgbClr>
                </a:outerShdw>
              </a:effectLst>
            </a:rPr>
            <a:t>Nihai Ödeme En Az %10</a:t>
          </a:r>
        </a:p>
      </dgm:t>
    </dgm:pt>
    <dgm:pt modelId="{A34A50DA-7ABF-4D09-87C4-554BB0B7A2C7}" type="parTrans" cxnId="{83E2CB37-5360-447F-9423-3C634E9A59A3}">
      <dgm:prSet/>
      <dgm:spPr/>
      <dgm:t>
        <a:bodyPr/>
        <a:lstStyle/>
        <a:p>
          <a:endParaRPr lang="tr-TR"/>
        </a:p>
      </dgm:t>
    </dgm:pt>
    <dgm:pt modelId="{5FF17293-0853-4B83-BF7C-F06E70B2C188}" type="sibTrans" cxnId="{83E2CB37-5360-447F-9423-3C634E9A59A3}">
      <dgm:prSet/>
      <dgm:spPr/>
      <dgm:t>
        <a:bodyPr/>
        <a:lstStyle/>
        <a:p>
          <a:endParaRPr lang="tr-TR"/>
        </a:p>
      </dgm:t>
    </dgm:pt>
    <dgm:pt modelId="{F23A2F61-0EEC-4DD5-8E0A-037B0EF02090}" type="pres">
      <dgm:prSet presAssocID="{2D3707CD-9686-4387-B35C-17FCD3F18019}" presName="Name0" presStyleCnt="0">
        <dgm:presLayoutVars>
          <dgm:chMax val="7"/>
          <dgm:resizeHandles val="exact"/>
        </dgm:presLayoutVars>
      </dgm:prSet>
      <dgm:spPr/>
    </dgm:pt>
    <dgm:pt modelId="{5040CA77-5D15-43CF-80F9-60F6BD3EFB09}" type="pres">
      <dgm:prSet presAssocID="{2D3707CD-9686-4387-B35C-17FCD3F18019}" presName="comp1" presStyleCnt="0"/>
      <dgm:spPr/>
    </dgm:pt>
    <dgm:pt modelId="{58E7A5E4-58D6-4576-9ECB-3D66467CA027}" type="pres">
      <dgm:prSet presAssocID="{2D3707CD-9686-4387-B35C-17FCD3F18019}" presName="circle1" presStyleLbl="node1" presStyleIdx="0" presStyleCnt="3"/>
      <dgm:spPr/>
    </dgm:pt>
    <dgm:pt modelId="{2A727DB6-7CAF-4841-8C63-156045967FA6}" type="pres">
      <dgm:prSet presAssocID="{2D3707CD-9686-4387-B35C-17FCD3F18019}" presName="c1text" presStyleLbl="node1" presStyleIdx="0" presStyleCnt="3">
        <dgm:presLayoutVars>
          <dgm:bulletEnabled val="1"/>
        </dgm:presLayoutVars>
      </dgm:prSet>
      <dgm:spPr/>
    </dgm:pt>
    <dgm:pt modelId="{2E45915C-77E3-4136-8515-E01286EC7F57}" type="pres">
      <dgm:prSet presAssocID="{2D3707CD-9686-4387-B35C-17FCD3F18019}" presName="comp2" presStyleCnt="0"/>
      <dgm:spPr/>
    </dgm:pt>
    <dgm:pt modelId="{4FA826C3-7C2E-4070-8C78-D1700324918F}" type="pres">
      <dgm:prSet presAssocID="{2D3707CD-9686-4387-B35C-17FCD3F18019}" presName="circle2" presStyleLbl="node1" presStyleIdx="1" presStyleCnt="3"/>
      <dgm:spPr/>
    </dgm:pt>
    <dgm:pt modelId="{9330BC2C-E873-4516-889D-68663588E49D}" type="pres">
      <dgm:prSet presAssocID="{2D3707CD-9686-4387-B35C-17FCD3F18019}" presName="c2text" presStyleLbl="node1" presStyleIdx="1" presStyleCnt="3">
        <dgm:presLayoutVars>
          <dgm:bulletEnabled val="1"/>
        </dgm:presLayoutVars>
      </dgm:prSet>
      <dgm:spPr/>
    </dgm:pt>
    <dgm:pt modelId="{9E52F1F9-14B5-41F5-B507-DBA446312687}" type="pres">
      <dgm:prSet presAssocID="{2D3707CD-9686-4387-B35C-17FCD3F18019}" presName="comp3" presStyleCnt="0"/>
      <dgm:spPr/>
    </dgm:pt>
    <dgm:pt modelId="{DA230C31-F6E2-4ED4-8B60-B5191E4003A2}" type="pres">
      <dgm:prSet presAssocID="{2D3707CD-9686-4387-B35C-17FCD3F18019}" presName="circle3" presStyleLbl="node1" presStyleIdx="2" presStyleCnt="3"/>
      <dgm:spPr/>
    </dgm:pt>
    <dgm:pt modelId="{CA30ABD9-9455-45DF-A5E6-74B36481CFAC}" type="pres">
      <dgm:prSet presAssocID="{2D3707CD-9686-4387-B35C-17FCD3F18019}" presName="c3text" presStyleLbl="node1" presStyleIdx="2" presStyleCnt="3">
        <dgm:presLayoutVars>
          <dgm:bulletEnabled val="1"/>
        </dgm:presLayoutVars>
      </dgm:prSet>
      <dgm:spPr/>
    </dgm:pt>
  </dgm:ptLst>
  <dgm:cxnLst>
    <dgm:cxn modelId="{D3147112-8A4A-41A0-BE36-7685B2BE9873}" type="presOf" srcId="{2DE0FF90-467B-48D1-85E6-7077CE2C9996}" destId="{2A727DB6-7CAF-4841-8C63-156045967FA6}" srcOrd="1" destOrd="0" presId="urn:microsoft.com/office/officeart/2005/8/layout/venn2"/>
    <dgm:cxn modelId="{03F64A18-9E9D-49EE-A1E2-0E78A4C918BA}" type="presOf" srcId="{2DE0FF90-467B-48D1-85E6-7077CE2C9996}" destId="{58E7A5E4-58D6-4576-9ECB-3D66467CA027}" srcOrd="0" destOrd="0" presId="urn:microsoft.com/office/officeart/2005/8/layout/venn2"/>
    <dgm:cxn modelId="{58DC0D29-B8F9-4D49-A620-338BB81E70E6}" srcId="{2D3707CD-9686-4387-B35C-17FCD3F18019}" destId="{2DE0FF90-467B-48D1-85E6-7077CE2C9996}" srcOrd="0" destOrd="0" parTransId="{5F15A009-B2F7-4423-A124-418674EB2430}" sibTransId="{5AA6127C-52E6-4027-BF02-2326D1BDA019}"/>
    <dgm:cxn modelId="{83E2CB37-5360-447F-9423-3C634E9A59A3}" srcId="{2D3707CD-9686-4387-B35C-17FCD3F18019}" destId="{0ED35F51-DF72-4F2B-9CF8-2A5099C4623F}" srcOrd="2" destOrd="0" parTransId="{A34A50DA-7ABF-4D09-87C4-554BB0B7A2C7}" sibTransId="{5FF17293-0853-4B83-BF7C-F06E70B2C188}"/>
    <dgm:cxn modelId="{0DB75144-3487-4482-A3BE-FB7812D69251}" type="presOf" srcId="{2D3707CD-9686-4387-B35C-17FCD3F18019}" destId="{F23A2F61-0EEC-4DD5-8E0A-037B0EF02090}" srcOrd="0" destOrd="0" presId="urn:microsoft.com/office/officeart/2005/8/layout/venn2"/>
    <dgm:cxn modelId="{7062FEA2-4803-4D75-AFE6-3B0DC6A37A55}" srcId="{2D3707CD-9686-4387-B35C-17FCD3F18019}" destId="{69FBCE5F-FAB1-43DA-B80F-A8D5D1001234}" srcOrd="1" destOrd="0" parTransId="{B2D51914-8C3A-421B-961B-E7E720803D38}" sibTransId="{6460B5DC-BE76-4445-AD2D-92C471182483}"/>
    <dgm:cxn modelId="{50781EAA-2088-4A96-8551-69F948BB7C3B}" type="presOf" srcId="{0ED35F51-DF72-4F2B-9CF8-2A5099C4623F}" destId="{CA30ABD9-9455-45DF-A5E6-74B36481CFAC}" srcOrd="1" destOrd="0" presId="urn:microsoft.com/office/officeart/2005/8/layout/venn2"/>
    <dgm:cxn modelId="{330F1BBB-5BE0-41A7-8A41-D781CC1D14D1}" type="presOf" srcId="{69FBCE5F-FAB1-43DA-B80F-A8D5D1001234}" destId="{9330BC2C-E873-4516-889D-68663588E49D}" srcOrd="1" destOrd="0" presId="urn:microsoft.com/office/officeart/2005/8/layout/venn2"/>
    <dgm:cxn modelId="{35C92BFA-D46D-4629-85F1-CCB17E60F3F5}" type="presOf" srcId="{0ED35F51-DF72-4F2B-9CF8-2A5099C4623F}" destId="{DA230C31-F6E2-4ED4-8B60-B5191E4003A2}" srcOrd="0" destOrd="0" presId="urn:microsoft.com/office/officeart/2005/8/layout/venn2"/>
    <dgm:cxn modelId="{D72095FD-C985-4730-9131-4350B1F04D47}" type="presOf" srcId="{69FBCE5F-FAB1-43DA-B80F-A8D5D1001234}" destId="{4FA826C3-7C2E-4070-8C78-D1700324918F}" srcOrd="0" destOrd="0" presId="urn:microsoft.com/office/officeart/2005/8/layout/venn2"/>
    <dgm:cxn modelId="{A60A071C-4CCB-4D3F-A98F-C1629C9E2C58}" type="presParOf" srcId="{F23A2F61-0EEC-4DD5-8E0A-037B0EF02090}" destId="{5040CA77-5D15-43CF-80F9-60F6BD3EFB09}" srcOrd="0" destOrd="0" presId="urn:microsoft.com/office/officeart/2005/8/layout/venn2"/>
    <dgm:cxn modelId="{6BEA0F89-7A3E-4360-954D-4EC737D2461A}" type="presParOf" srcId="{5040CA77-5D15-43CF-80F9-60F6BD3EFB09}" destId="{58E7A5E4-58D6-4576-9ECB-3D66467CA027}" srcOrd="0" destOrd="0" presId="urn:microsoft.com/office/officeart/2005/8/layout/venn2"/>
    <dgm:cxn modelId="{86176049-B8DB-4A45-8D3D-8DA86E73BD4E}" type="presParOf" srcId="{5040CA77-5D15-43CF-80F9-60F6BD3EFB09}" destId="{2A727DB6-7CAF-4841-8C63-156045967FA6}" srcOrd="1" destOrd="0" presId="urn:microsoft.com/office/officeart/2005/8/layout/venn2"/>
    <dgm:cxn modelId="{09C85831-2E5C-4E2E-BB25-25AE6C3A829C}" type="presParOf" srcId="{F23A2F61-0EEC-4DD5-8E0A-037B0EF02090}" destId="{2E45915C-77E3-4136-8515-E01286EC7F57}" srcOrd="1" destOrd="0" presId="urn:microsoft.com/office/officeart/2005/8/layout/venn2"/>
    <dgm:cxn modelId="{CB15522D-4D9D-4D3D-88D1-48CB85C4C16E}" type="presParOf" srcId="{2E45915C-77E3-4136-8515-E01286EC7F57}" destId="{4FA826C3-7C2E-4070-8C78-D1700324918F}" srcOrd="0" destOrd="0" presId="urn:microsoft.com/office/officeart/2005/8/layout/venn2"/>
    <dgm:cxn modelId="{24EDE837-9C09-408F-9DA2-A91944EC0C87}" type="presParOf" srcId="{2E45915C-77E3-4136-8515-E01286EC7F57}" destId="{9330BC2C-E873-4516-889D-68663588E49D}" srcOrd="1" destOrd="0" presId="urn:microsoft.com/office/officeart/2005/8/layout/venn2"/>
    <dgm:cxn modelId="{BE1C7DEE-3822-4031-A7E0-2705126F61E8}" type="presParOf" srcId="{F23A2F61-0EEC-4DD5-8E0A-037B0EF02090}" destId="{9E52F1F9-14B5-41F5-B507-DBA446312687}" srcOrd="2" destOrd="0" presId="urn:microsoft.com/office/officeart/2005/8/layout/venn2"/>
    <dgm:cxn modelId="{7B5371D4-0419-46CA-B672-1F88A256F3F1}" type="presParOf" srcId="{9E52F1F9-14B5-41F5-B507-DBA446312687}" destId="{DA230C31-F6E2-4ED4-8B60-B5191E4003A2}" srcOrd="0" destOrd="0" presId="urn:microsoft.com/office/officeart/2005/8/layout/venn2"/>
    <dgm:cxn modelId="{EEAB96C0-A5AA-434F-BF4A-C3CDE4F9AA94}" type="presParOf" srcId="{9E52F1F9-14B5-41F5-B507-DBA446312687}" destId="{CA30ABD9-9455-45DF-A5E6-74B36481CFA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7A5E4-58D6-4576-9ECB-3D66467CA027}">
      <dsp:nvSpPr>
        <dsp:cNvPr id="0" name=""/>
        <dsp:cNvSpPr/>
      </dsp:nvSpPr>
      <dsp:spPr>
        <a:xfrm>
          <a:off x="0" y="856385"/>
          <a:ext cx="3168351" cy="3168351"/>
        </a:xfrm>
        <a:prstGeom prst="ellipse">
          <a:avLst/>
        </a:prstGeom>
        <a:solidFill>
          <a:srgbClr val="207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effectLst>
                <a:outerShdw blurRad="38100" dist="38100" dir="2700000" algn="tl">
                  <a:srgbClr val="000000">
                    <a:alpha val="43137"/>
                  </a:srgbClr>
                </a:outerShdw>
              </a:effectLst>
            </a:rPr>
            <a:t>Ön Ödeme</a:t>
          </a:r>
        </a:p>
        <a:p>
          <a:pPr marL="0" lvl="0" indent="0" algn="ctr" defTabSz="622300">
            <a:lnSpc>
              <a:spcPct val="90000"/>
            </a:lnSpc>
            <a:spcBef>
              <a:spcPct val="0"/>
            </a:spcBef>
            <a:spcAft>
              <a:spcPct val="35000"/>
            </a:spcAft>
            <a:buNone/>
          </a:pPr>
          <a:r>
            <a:rPr lang="tr-TR" sz="1400" b="1" kern="1200" dirty="0">
              <a:solidFill>
                <a:schemeClr val="tx1"/>
              </a:solidFill>
              <a:effectLst>
                <a:outerShdw blurRad="38100" dist="38100" dir="2700000" algn="tl">
                  <a:srgbClr val="000000">
                    <a:alpha val="43137"/>
                  </a:srgbClr>
                </a:outerShdw>
              </a:effectLst>
            </a:rPr>
            <a:t>%40</a:t>
          </a:r>
        </a:p>
      </dsp:txBody>
      <dsp:txXfrm>
        <a:off x="1030506" y="1014802"/>
        <a:ext cx="1107339" cy="475252"/>
      </dsp:txXfrm>
    </dsp:sp>
    <dsp:sp modelId="{4FA826C3-7C2E-4070-8C78-D1700324918F}">
      <dsp:nvSpPr>
        <dsp:cNvPr id="0" name=""/>
        <dsp:cNvSpPr/>
      </dsp:nvSpPr>
      <dsp:spPr>
        <a:xfrm>
          <a:off x="396043" y="1648472"/>
          <a:ext cx="2376264" cy="2376264"/>
        </a:xfrm>
        <a:prstGeom prst="ellipse">
          <a:avLst/>
        </a:prstGeom>
        <a:solidFill>
          <a:srgbClr val="BEB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effectLst>
                <a:outerShdw blurRad="38100" dist="38100" dir="2700000" algn="tl">
                  <a:srgbClr val="000000">
                    <a:alpha val="43137"/>
                  </a:srgbClr>
                </a:outerShdw>
              </a:effectLst>
            </a:rPr>
            <a:t>Ara Ödeme</a:t>
          </a:r>
        </a:p>
      </dsp:txBody>
      <dsp:txXfrm>
        <a:off x="1030506" y="1796989"/>
        <a:ext cx="1107339" cy="445549"/>
      </dsp:txXfrm>
    </dsp:sp>
    <dsp:sp modelId="{DA230C31-F6E2-4ED4-8B60-B5191E4003A2}">
      <dsp:nvSpPr>
        <dsp:cNvPr id="0" name=""/>
        <dsp:cNvSpPr/>
      </dsp:nvSpPr>
      <dsp:spPr>
        <a:xfrm>
          <a:off x="792087" y="2440561"/>
          <a:ext cx="1584175" cy="1584175"/>
        </a:xfrm>
        <a:prstGeom prst="ellipse">
          <a:avLst/>
        </a:prstGeom>
        <a:solidFill>
          <a:srgbClr val="EE89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effectLst>
                <a:outerShdw blurRad="38100" dist="38100" dir="2700000" algn="tl">
                  <a:srgbClr val="000000">
                    <a:alpha val="43137"/>
                  </a:srgbClr>
                </a:outerShdw>
              </a:effectLst>
            </a:rPr>
            <a:t>Nihai Ödeme En Az %10</a:t>
          </a:r>
        </a:p>
      </dsp:txBody>
      <dsp:txXfrm>
        <a:off x="1024085" y="2836605"/>
        <a:ext cx="1120181" cy="79208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855B8-33B2-4374-B318-A3DFFE8EC1EB}" type="datetimeFigureOut">
              <a:rPr lang="tr-TR" smtClean="0"/>
              <a:t>13.08.2020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4FC84-F2D5-4140-8F1A-C6DE41BBAF10}" type="slidenum">
              <a:rPr lang="tr-TR" smtClean="0"/>
              <a:t>‹#›</a:t>
            </a:fld>
            <a:endParaRPr lang="tr-TR"/>
          </a:p>
        </p:txBody>
      </p:sp>
    </p:spTree>
    <p:extLst>
      <p:ext uri="{BB962C8B-B14F-4D97-AF65-F5344CB8AC3E}">
        <p14:creationId xmlns:p14="http://schemas.microsoft.com/office/powerpoint/2010/main" val="257232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na Sunum Kapağ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15" name="Metin Yer Tutucusu 14"/>
          <p:cNvSpPr>
            <a:spLocks noGrp="1"/>
          </p:cNvSpPr>
          <p:nvPr>
            <p:ph type="body" sz="quarter" idx="10" hasCustomPrompt="1"/>
          </p:nvPr>
        </p:nvSpPr>
        <p:spPr>
          <a:xfrm>
            <a:off x="179958" y="3221038"/>
            <a:ext cx="7776418" cy="646112"/>
          </a:xfrm>
          <a:prstGeom prst="rect">
            <a:avLst/>
          </a:prstGeom>
        </p:spPr>
        <p:txBody>
          <a:bodyPr>
            <a:normAutofit/>
          </a:bodyPr>
          <a:lstStyle>
            <a:lvl1pPr marL="0" indent="0" algn="r">
              <a:buNone/>
              <a:defRPr sz="3600" b="1" i="1" baseline="0">
                <a:solidFill>
                  <a:srgbClr val="FFAB2F"/>
                </a:solidFill>
                <a:latin typeface="Helvetica" panose="020B0604020202020204" pitchFamily="34" charset="0"/>
                <a:cs typeface="Helvetica" panose="020B0604020202020204" pitchFamily="34" charset="0"/>
              </a:defRPr>
            </a:lvl1pPr>
          </a:lstStyle>
          <a:p>
            <a:pPr lvl="0"/>
            <a:r>
              <a:rPr lang="tr-TR" dirty="0"/>
              <a:t>Sunum Başlığı Yazınız</a:t>
            </a:r>
          </a:p>
        </p:txBody>
      </p:sp>
      <p:sp>
        <p:nvSpPr>
          <p:cNvPr id="17" name="Metin Yer Tutucusu 14"/>
          <p:cNvSpPr>
            <a:spLocks noGrp="1"/>
          </p:cNvSpPr>
          <p:nvPr>
            <p:ph type="body" sz="quarter" idx="11" hasCustomPrompt="1"/>
          </p:nvPr>
        </p:nvSpPr>
        <p:spPr>
          <a:xfrm>
            <a:off x="179512" y="3943524"/>
            <a:ext cx="7776418" cy="430088"/>
          </a:xfrm>
          <a:prstGeom prst="rect">
            <a:avLst/>
          </a:prstGeom>
        </p:spPr>
        <p:txBody>
          <a:bodyPr>
            <a:normAutofit/>
          </a:bodyPr>
          <a:lstStyle>
            <a:lvl1pPr marL="0" indent="0" algn="r">
              <a:buNone/>
              <a:defRPr sz="2400" b="0" i="1" baseline="0">
                <a:solidFill>
                  <a:schemeClr val="bg1"/>
                </a:solidFill>
                <a:latin typeface="Helvetica" panose="020B0604020202020204" pitchFamily="34" charset="0"/>
                <a:cs typeface="Helvetica" panose="020B0604020202020204" pitchFamily="34" charset="0"/>
              </a:defRPr>
            </a:lvl1pPr>
          </a:lstStyle>
          <a:p>
            <a:pPr lvl="0"/>
            <a:r>
              <a:rPr lang="tr-TR" dirty="0"/>
              <a:t>Sunumun Yapılacağı Yer</a:t>
            </a:r>
          </a:p>
        </p:txBody>
      </p:sp>
      <p:sp>
        <p:nvSpPr>
          <p:cNvPr id="18" name="Metin Yer Tutucusu 14"/>
          <p:cNvSpPr>
            <a:spLocks noGrp="1"/>
          </p:cNvSpPr>
          <p:nvPr>
            <p:ph type="body" sz="quarter" idx="12" hasCustomPrompt="1"/>
          </p:nvPr>
        </p:nvSpPr>
        <p:spPr>
          <a:xfrm>
            <a:off x="179512" y="4445620"/>
            <a:ext cx="7776418" cy="430088"/>
          </a:xfrm>
          <a:prstGeom prst="rect">
            <a:avLst/>
          </a:prstGeom>
        </p:spPr>
        <p:txBody>
          <a:bodyPr>
            <a:normAutofit/>
          </a:bodyPr>
          <a:lstStyle>
            <a:lvl1pPr marL="0" indent="0" algn="r">
              <a:buNone/>
              <a:defRPr sz="2400" b="0" i="1" baseline="0">
                <a:solidFill>
                  <a:schemeClr val="bg1"/>
                </a:solidFill>
                <a:latin typeface="Helvetica" panose="020B0604020202020204" pitchFamily="34" charset="0"/>
                <a:cs typeface="Helvetica" panose="020B0604020202020204" pitchFamily="34" charset="0"/>
              </a:defRPr>
            </a:lvl1pPr>
          </a:lstStyle>
          <a:p>
            <a:pPr lvl="0"/>
            <a:r>
              <a:rPr lang="tr-TR" dirty="0"/>
              <a:t>gg.aa.yyyy</a:t>
            </a:r>
          </a:p>
        </p:txBody>
      </p:sp>
      <p:sp>
        <p:nvSpPr>
          <p:cNvPr id="4" name="Metin Yer Tutucusu 3"/>
          <p:cNvSpPr>
            <a:spLocks noGrp="1"/>
          </p:cNvSpPr>
          <p:nvPr>
            <p:ph type="body" sz="quarter" idx="13" hasCustomPrompt="1"/>
          </p:nvPr>
        </p:nvSpPr>
        <p:spPr>
          <a:xfrm>
            <a:off x="179388" y="4949825"/>
            <a:ext cx="7777162" cy="503238"/>
          </a:xfrm>
        </p:spPr>
        <p:txBody>
          <a:bodyPr>
            <a:noAutofit/>
          </a:bodyPr>
          <a:lstStyle>
            <a:lvl1pPr marL="0" indent="0" algn="r">
              <a:buNone/>
              <a:defRPr sz="2400" i="1" baseline="0">
                <a:solidFill>
                  <a:schemeClr val="bg1"/>
                </a:solidFill>
                <a:latin typeface="Helvetica" panose="020B0604020202020204" pitchFamily="34" charset="0"/>
                <a:cs typeface="Helvetica" panose="020B0604020202020204" pitchFamily="34" charset="0"/>
              </a:defRPr>
            </a:lvl1pPr>
          </a:lstStyle>
          <a:p>
            <a:pPr lvl="0"/>
            <a:r>
              <a:rPr lang="tr-TR" dirty="0"/>
              <a:t>(gerekiyorsa) Adı Soyadı veya Birim Adı</a:t>
            </a:r>
          </a:p>
        </p:txBody>
      </p:sp>
      <p:pic>
        <p:nvPicPr>
          <p:cNvPr id="5" name="Resim 4">
            <a:extLst>
              <a:ext uri="{FF2B5EF4-FFF2-40B4-BE49-F238E27FC236}">
                <a16:creationId xmlns:a16="http://schemas.microsoft.com/office/drawing/2014/main" id="{C0DFA2D8-5AB7-4525-BA2E-821D476A3CC4}"/>
              </a:ext>
            </a:extLst>
          </p:cNvPr>
          <p:cNvPicPr>
            <a:picLocks noChangeAspect="1"/>
          </p:cNvPicPr>
          <p:nvPr userDrawn="1"/>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9777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EB2994C-9537-47CE-B80C-4836DADDAA56}" type="datetimeFigureOut">
              <a:rPr lang="tr-TR" smtClean="0"/>
              <a:t>13.08.2020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329506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EB2994C-9537-47CE-B80C-4836DADDAA56}" type="datetimeFigureOut">
              <a:rPr lang="tr-TR" smtClean="0"/>
              <a:t>13.08.2020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469208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EB2994C-9537-47CE-B80C-4836DADDAA56}" type="datetimeFigureOut">
              <a:rPr lang="tr-TR" smtClean="0"/>
              <a:t>13.08.2020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4082324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B2994C-9537-47CE-B80C-4836DADDAA56}" type="datetimeFigureOut">
              <a:rPr lang="tr-TR" smtClean="0"/>
              <a:t>13.08.2020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2565546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EB2994C-9537-47CE-B80C-4836DADDAA56}" type="datetimeFigureOut">
              <a:rPr lang="tr-TR" smtClean="0"/>
              <a:t>13.08.2020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375446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EB2994C-9537-47CE-B80C-4836DADDAA56}" type="datetimeFigureOut">
              <a:rPr lang="tr-TR" smtClean="0"/>
              <a:t>13.08.2020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90586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EB2994C-9537-47CE-B80C-4836DADDAA56}" type="datetimeFigureOut">
              <a:rPr lang="tr-TR" smtClean="0"/>
              <a:t>13.08.2020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4133733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EB2994C-9537-47CE-B80C-4836DADDAA56}" type="datetimeFigureOut">
              <a:rPr lang="tr-TR" smtClean="0"/>
              <a:t>13.08.2020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96665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ki İçerik Slaytı">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196752"/>
            <a:ext cx="4038600" cy="4929411"/>
          </a:xfrm>
          <a:prstGeom prst="rect">
            <a:avLst/>
          </a:prstGeom>
        </p:spPr>
        <p:txBody>
          <a:bodyPr/>
          <a:lstStyle>
            <a:lvl1pPr marL="342900" indent="-342900">
              <a:buClr>
                <a:srgbClr val="FFAB2F"/>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18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p:txBody>
      </p:sp>
      <p:sp>
        <p:nvSpPr>
          <p:cNvPr id="4" name="İçerik Yer Tutucusu 3"/>
          <p:cNvSpPr>
            <a:spLocks noGrp="1"/>
          </p:cNvSpPr>
          <p:nvPr>
            <p:ph sz="half" idx="2"/>
          </p:nvPr>
        </p:nvSpPr>
        <p:spPr>
          <a:xfrm>
            <a:off x="4648200" y="1196752"/>
            <a:ext cx="4038600" cy="4929411"/>
          </a:xfrm>
          <a:prstGeom prst="rect">
            <a:avLst/>
          </a:prstGeom>
        </p:spPr>
        <p:txBody>
          <a:bodyPr/>
          <a:lstStyle>
            <a:lvl1pPr marL="342900" indent="-342900">
              <a:buClr>
                <a:srgbClr val="FFAB2F"/>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20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p:txBody>
      </p:sp>
      <p:sp>
        <p:nvSpPr>
          <p:cNvPr id="5" name="Veri Yer Tutucusu 4"/>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918DEB12-0D5D-4494-A740-ED0A8F510BB4}" type="datetime1">
              <a:rPr lang="tr-TR" smtClean="0"/>
              <a:t>13.08.2020</a:t>
            </a:fld>
            <a:endParaRPr lang="tr-TR"/>
          </a:p>
        </p:txBody>
      </p:sp>
      <p:sp>
        <p:nvSpPr>
          <p:cNvPr id="6" name="Altbilgi Yer Tutucusu 5"/>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tr-TR"/>
          </a:p>
        </p:txBody>
      </p:sp>
      <p:sp>
        <p:nvSpPr>
          <p:cNvPr id="7" name="Slayt Numarası Yer Tutucusu 6"/>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4"/>
            <a:ext cx="9144000" cy="877824"/>
          </a:xfrm>
          <a:prstGeom prst="rect">
            <a:avLst/>
          </a:prstGeom>
        </p:spPr>
      </p:pic>
      <p:sp>
        <p:nvSpPr>
          <p:cNvPr id="9" name="Metin Yer Tutucusu 16"/>
          <p:cNvSpPr>
            <a:spLocks noGrp="1"/>
          </p:cNvSpPr>
          <p:nvPr>
            <p:ph type="body" sz="quarter" idx="18" hasCustomPrompt="1"/>
          </p:nvPr>
        </p:nvSpPr>
        <p:spPr>
          <a:xfrm>
            <a:off x="468313" y="260350"/>
            <a:ext cx="7272337" cy="504825"/>
          </a:xfrm>
          <a:prstGeom prst="rect">
            <a:avLst/>
          </a:prstGeom>
        </p:spPr>
        <p:txBody>
          <a:bodyPr/>
          <a:lstStyle>
            <a:lvl1pPr marL="0" indent="0">
              <a:buNone/>
              <a:defRPr sz="2400" i="1" baseline="0">
                <a:solidFill>
                  <a:srgbClr val="FFAB2F"/>
                </a:solidFill>
                <a:latin typeface="Helvetica" panose="020B0604020202020204" pitchFamily="34" charset="0"/>
                <a:cs typeface="Helvetica" panose="020B0604020202020204" pitchFamily="34" charset="0"/>
              </a:defRPr>
            </a:lvl1pPr>
          </a:lstStyle>
          <a:p>
            <a:pPr lvl="0"/>
            <a:r>
              <a:rPr lang="tr-TR" dirty="0">
                <a:latin typeface="Helvetica" panose="020B0604020202020204" pitchFamily="34" charset="0"/>
                <a:cs typeface="Helvetica" panose="020B0604020202020204" pitchFamily="34" charset="0"/>
              </a:rPr>
              <a:t>Slayt Başlığı Yazınız</a:t>
            </a:r>
            <a:endParaRPr lang="tr-TR" dirty="0"/>
          </a:p>
        </p:txBody>
      </p:sp>
      <p:pic>
        <p:nvPicPr>
          <p:cNvPr id="10" name="Resim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Tree>
    <p:extLst>
      <p:ext uri="{BB962C8B-B14F-4D97-AF65-F5344CB8AC3E}">
        <p14:creationId xmlns:p14="http://schemas.microsoft.com/office/powerpoint/2010/main" val="398783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Karşılaştırma Slaytı">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1196753"/>
            <a:ext cx="4040188" cy="648072"/>
          </a:xfrm>
          <a:prstGeom prst="rect">
            <a:avLst/>
          </a:prstGeom>
        </p:spPr>
        <p:txBody>
          <a:bodyPr anchor="b"/>
          <a:lstStyle>
            <a:lvl1pPr marL="0" indent="0">
              <a:buNone/>
              <a:defRPr sz="2000" b="0">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916832"/>
            <a:ext cx="4040188" cy="4209331"/>
          </a:xfrm>
          <a:prstGeom prst="rect">
            <a:avLst/>
          </a:prstGeom>
        </p:spPr>
        <p:txBody>
          <a:bodyPr/>
          <a:lstStyle>
            <a:lvl1pPr marL="342900" indent="-342900">
              <a:buClr>
                <a:srgbClr val="FFAB2F"/>
              </a:buClr>
              <a:buFont typeface="Wingdings" panose="05000000000000000000" pitchFamily="2" charset="2"/>
              <a:buChar char="§"/>
              <a:defRPr sz="1800">
                <a:latin typeface="Helvetica" panose="020B0604020202020204" pitchFamily="34" charset="0"/>
                <a:cs typeface="Helvetica" panose="020B0604020202020204" pitchFamily="34" charset="0"/>
              </a:defRPr>
            </a:lvl1pPr>
            <a:lvl2pPr>
              <a:defRPr sz="16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400">
                <a:latin typeface="Helvetica" panose="020B0604020202020204" pitchFamily="34" charset="0"/>
                <a:cs typeface="Helvetica" panose="020B0604020202020204" pitchFamily="34" charset="0"/>
              </a:defRPr>
            </a:lvl4pPr>
            <a:lvl5pPr>
              <a:defRPr sz="1400">
                <a:latin typeface="Helvetica" panose="020B0604020202020204" pitchFamily="34" charset="0"/>
                <a:cs typeface="Helvetica" panose="020B0604020202020204" pitchFamily="34" charset="0"/>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p:txBody>
      </p:sp>
      <p:sp>
        <p:nvSpPr>
          <p:cNvPr id="5" name="Metin Yer Tutucusu 4"/>
          <p:cNvSpPr>
            <a:spLocks noGrp="1"/>
          </p:cNvSpPr>
          <p:nvPr>
            <p:ph type="body" sz="quarter" idx="3"/>
          </p:nvPr>
        </p:nvSpPr>
        <p:spPr>
          <a:xfrm>
            <a:off x="4645025" y="1196753"/>
            <a:ext cx="4041775" cy="648072"/>
          </a:xfrm>
          <a:prstGeom prst="rect">
            <a:avLst/>
          </a:prstGeom>
        </p:spPr>
        <p:txBody>
          <a:bodyPr anchor="b"/>
          <a:lstStyle>
            <a:lvl1pPr marL="0" indent="0">
              <a:buNone/>
              <a:defRPr sz="2000" b="0">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1916832"/>
            <a:ext cx="4041775" cy="4209331"/>
          </a:xfrm>
          <a:prstGeom prst="rect">
            <a:avLst/>
          </a:prstGeom>
        </p:spPr>
        <p:txBody>
          <a:bodyPr/>
          <a:lstStyle>
            <a:lvl1pPr marL="342900" indent="-342900">
              <a:buClr>
                <a:srgbClr val="FFAB2F"/>
              </a:buClr>
              <a:buFont typeface="Wingdings" panose="05000000000000000000" pitchFamily="2" charset="2"/>
              <a:buChar char="§"/>
              <a:defRPr sz="1800">
                <a:latin typeface="Helvetica" panose="020B0604020202020204" pitchFamily="34" charset="0"/>
                <a:cs typeface="Helvetica" panose="020B0604020202020204" pitchFamily="34" charset="0"/>
              </a:defRPr>
            </a:lvl1pPr>
            <a:lvl2pPr>
              <a:defRPr sz="16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400">
                <a:latin typeface="Helvetica" panose="020B0604020202020204" pitchFamily="34" charset="0"/>
                <a:cs typeface="Helvetica" panose="020B0604020202020204" pitchFamily="34" charset="0"/>
              </a:defRPr>
            </a:lvl4pPr>
            <a:lvl5pPr>
              <a:defRPr sz="1400">
                <a:latin typeface="Helvetica" panose="020B0604020202020204" pitchFamily="34" charset="0"/>
                <a:cs typeface="Helvetica" panose="020B0604020202020204" pitchFamily="34" charset="0"/>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p:txBody>
      </p:sp>
      <p:sp>
        <p:nvSpPr>
          <p:cNvPr id="7" name="Veri Yer Tutucusu 6"/>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25A65F49-47C5-43F7-9DBA-EE196F81B35A}" type="datetime1">
              <a:rPr lang="tr-TR" smtClean="0"/>
              <a:t>13.08.2020</a:t>
            </a:fld>
            <a:endParaRPr lang="tr-TR"/>
          </a:p>
        </p:txBody>
      </p:sp>
      <p:sp>
        <p:nvSpPr>
          <p:cNvPr id="8" name="Altbilgi Yer Tutucusu 7"/>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tr-TR"/>
          </a:p>
        </p:txBody>
      </p:sp>
      <p:sp>
        <p:nvSpPr>
          <p:cNvPr id="9" name="Slayt Numarası Yer Tutucusu 8"/>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10" name="Resim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4"/>
            <a:ext cx="9144000" cy="877824"/>
          </a:xfrm>
          <a:prstGeom prst="rect">
            <a:avLst/>
          </a:prstGeom>
        </p:spPr>
      </p:pic>
      <p:sp>
        <p:nvSpPr>
          <p:cNvPr id="11" name="Metin Yer Tutucusu 16"/>
          <p:cNvSpPr>
            <a:spLocks noGrp="1"/>
          </p:cNvSpPr>
          <p:nvPr>
            <p:ph type="body" sz="quarter" idx="18" hasCustomPrompt="1"/>
          </p:nvPr>
        </p:nvSpPr>
        <p:spPr>
          <a:xfrm>
            <a:off x="468313" y="260350"/>
            <a:ext cx="7272337" cy="504825"/>
          </a:xfrm>
          <a:prstGeom prst="rect">
            <a:avLst/>
          </a:prstGeom>
        </p:spPr>
        <p:txBody>
          <a:bodyPr/>
          <a:lstStyle>
            <a:lvl1pPr marL="0" indent="0">
              <a:buNone/>
              <a:defRPr sz="2400" i="1" baseline="0">
                <a:solidFill>
                  <a:srgbClr val="FFAB2F"/>
                </a:solidFill>
                <a:latin typeface="Helvetica" panose="020B0604020202020204" pitchFamily="34" charset="0"/>
                <a:cs typeface="Helvetica" panose="020B0604020202020204" pitchFamily="34" charset="0"/>
              </a:defRPr>
            </a:lvl1pPr>
          </a:lstStyle>
          <a:p>
            <a:pPr lvl="0"/>
            <a:r>
              <a:rPr lang="tr-TR" dirty="0">
                <a:latin typeface="Helvetica" panose="020B0604020202020204" pitchFamily="34" charset="0"/>
                <a:cs typeface="Helvetica" panose="020B0604020202020204" pitchFamily="34" charset="0"/>
              </a:rPr>
              <a:t>Slayt Başlığı Yazınız</a:t>
            </a:r>
            <a:endParaRPr lang="tr-TR" dirty="0"/>
          </a:p>
        </p:txBody>
      </p:sp>
      <p:pic>
        <p:nvPicPr>
          <p:cNvPr id="12" name="Resim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Tree>
    <p:extLst>
      <p:ext uri="{BB962C8B-B14F-4D97-AF65-F5344CB8AC3E}">
        <p14:creationId xmlns:p14="http://schemas.microsoft.com/office/powerpoint/2010/main" val="400003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alnız Resim İçeren Slaytlar için">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5637EC86-9304-470D-9D8F-98A075E70E2E}" type="datetime1">
              <a:rPr lang="tr-TR" smtClean="0"/>
              <a:t>13.08.2020</a:t>
            </a:fld>
            <a:endParaRPr lang="tr-TR"/>
          </a:p>
        </p:txBody>
      </p:sp>
      <p:sp>
        <p:nvSpPr>
          <p:cNvPr id="5" name="Altbilgi Yer Tutucusu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Tree>
    <p:extLst>
      <p:ext uri="{BB962C8B-B14F-4D97-AF65-F5344CB8AC3E}">
        <p14:creationId xmlns:p14="http://schemas.microsoft.com/office/powerpoint/2010/main" val="342700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ze Ulaşın (Kapanış Slaytı)">
    <p:spTree>
      <p:nvGrpSpPr>
        <p:cNvPr id="1" name=""/>
        <p:cNvGrpSpPr/>
        <p:nvPr/>
      </p:nvGrpSpPr>
      <p:grpSpPr>
        <a:xfrm>
          <a:off x="0" y="0"/>
          <a:ext cx="0" cy="0"/>
          <a:chOff x="0" y="0"/>
          <a:chExt cx="0" cy="0"/>
        </a:xfrm>
      </p:grpSpPr>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75396" cy="6793809"/>
          </a:xfrm>
          <a:prstGeom prst="rect">
            <a:avLst/>
          </a:prstGeom>
        </p:spPr>
      </p:pic>
      <p:sp>
        <p:nvSpPr>
          <p:cNvPr id="3" name="Veri Yer Tutucusu 2"/>
          <p:cNvSpPr>
            <a:spLocks noGrp="1"/>
          </p:cNvSpPr>
          <p:nvPr>
            <p:ph type="dt" sz="half" idx="10"/>
          </p:nvPr>
        </p:nvSpPr>
        <p:spPr>
          <a:xfrm>
            <a:off x="323528" y="6359624"/>
            <a:ext cx="2133600" cy="365125"/>
          </a:xfrm>
        </p:spPr>
        <p:txBody>
          <a:bodyPr/>
          <a:lstStyle>
            <a:lvl1pPr>
              <a:defRPr>
                <a:latin typeface="Helvetica" panose="020B0604020202020204" pitchFamily="34" charset="0"/>
                <a:cs typeface="Helvetica" panose="020B0604020202020204" pitchFamily="34" charset="0"/>
              </a:defRPr>
            </a:lvl1pPr>
          </a:lstStyle>
          <a:p>
            <a:fld id="{866DCE1D-8A1F-4F16-8917-5B72854C9FA9}" type="datetime1">
              <a:rPr lang="tr-TR" smtClean="0"/>
              <a:pPr/>
              <a:t>13.08.2020</a:t>
            </a:fld>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6660232" y="6356350"/>
            <a:ext cx="2133600" cy="365125"/>
          </a:xfrm>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6" name="Resi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pic>
        <p:nvPicPr>
          <p:cNvPr id="9" name="Resim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984"/>
            <a:ext cx="9144000" cy="877824"/>
          </a:xfrm>
          <a:prstGeom prst="rect">
            <a:avLst/>
          </a:prstGeom>
        </p:spPr>
      </p:pic>
      <p:sp>
        <p:nvSpPr>
          <p:cNvPr id="11" name="Metin Yer Tutucusu 10"/>
          <p:cNvSpPr>
            <a:spLocks noGrp="1"/>
          </p:cNvSpPr>
          <p:nvPr>
            <p:ph type="body" sz="quarter" idx="13" hasCustomPrompt="1"/>
          </p:nvPr>
        </p:nvSpPr>
        <p:spPr>
          <a:xfrm>
            <a:off x="540568" y="260648"/>
            <a:ext cx="8603432" cy="765175"/>
          </a:xfrm>
        </p:spPr>
        <p:txBody>
          <a:bodyPr>
            <a:normAutofit/>
          </a:bodyPr>
          <a:lstStyle>
            <a:lvl1pPr marL="0" indent="0">
              <a:buNone/>
              <a:defRPr sz="2400" i="1" baseline="0">
                <a:solidFill>
                  <a:srgbClr val="FFAB2F"/>
                </a:solidFill>
                <a:latin typeface="Helvetica" panose="020B0604020202020204" pitchFamily="34" charset="0"/>
                <a:cs typeface="Helvetica" panose="020B0604020202020204" pitchFamily="34" charset="0"/>
              </a:defRPr>
            </a:lvl1pPr>
          </a:lstStyle>
          <a:p>
            <a:pPr lvl="0"/>
            <a:r>
              <a:rPr lang="tr-TR" i="1" dirty="0">
                <a:latin typeface="Helvetica" panose="020B0604020202020204" pitchFamily="34" charset="0"/>
                <a:cs typeface="Helvetica" panose="020B0604020202020204" pitchFamily="34" charset="0"/>
              </a:rPr>
              <a:t>Bize Ulaşın</a:t>
            </a:r>
            <a:endParaRPr lang="tr-TR" dirty="0"/>
          </a:p>
        </p:txBody>
      </p:sp>
    </p:spTree>
    <p:extLst>
      <p:ext uri="{BB962C8B-B14F-4D97-AF65-F5344CB8AC3E}">
        <p14:creationId xmlns:p14="http://schemas.microsoft.com/office/powerpoint/2010/main" val="76828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ölüm Başlık Slayt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8" y="10244"/>
            <a:ext cx="9144000" cy="6875140"/>
          </a:xfrm>
          <a:prstGeom prst="rect">
            <a:avLst/>
          </a:prstGeom>
        </p:spPr>
      </p:pic>
      <p:sp>
        <p:nvSpPr>
          <p:cNvPr id="3" name="Veri Yer Tutucusu 2"/>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16545814-3446-4195-BC05-F56330560C3B}" type="datetime1">
              <a:rPr lang="tr-TR" smtClean="0"/>
              <a:t>13.08.2020</a:t>
            </a:fld>
            <a:endParaRPr lang="tr-TR"/>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sp>
        <p:nvSpPr>
          <p:cNvPr id="9" name="Metin Yer Tutucusu 14"/>
          <p:cNvSpPr>
            <a:spLocks noGrp="1"/>
          </p:cNvSpPr>
          <p:nvPr>
            <p:ph type="body" sz="quarter" idx="13" hasCustomPrompt="1"/>
          </p:nvPr>
        </p:nvSpPr>
        <p:spPr>
          <a:xfrm>
            <a:off x="179958" y="3935016"/>
            <a:ext cx="7776418" cy="646112"/>
          </a:xfrm>
          <a:prstGeom prst="rect">
            <a:avLst/>
          </a:prstGeom>
        </p:spPr>
        <p:txBody>
          <a:bodyPr>
            <a:normAutofit/>
          </a:bodyPr>
          <a:lstStyle>
            <a:lvl1pPr marL="0" indent="0" algn="r">
              <a:buNone/>
              <a:defRPr sz="2800" b="1" i="1" baseline="0">
                <a:solidFill>
                  <a:srgbClr val="FFAB2F"/>
                </a:solidFill>
                <a:latin typeface="Helvetica" panose="020B0604020202020204" pitchFamily="34" charset="0"/>
                <a:cs typeface="Helvetica" panose="020B0604020202020204" pitchFamily="34" charset="0"/>
              </a:defRPr>
            </a:lvl1pPr>
          </a:lstStyle>
          <a:p>
            <a:pPr lvl="0"/>
            <a:r>
              <a:rPr lang="tr-TR" dirty="0"/>
              <a:t>Bölüm Başlığı Yazınız</a:t>
            </a: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7624" y="6436191"/>
            <a:ext cx="2348751" cy="233169"/>
          </a:xfrm>
          <a:prstGeom prst="rect">
            <a:avLst/>
          </a:prstGeom>
        </p:spPr>
      </p:pic>
    </p:spTree>
    <p:extLst>
      <p:ext uri="{BB962C8B-B14F-4D97-AF65-F5344CB8AC3E}">
        <p14:creationId xmlns:p14="http://schemas.microsoft.com/office/powerpoint/2010/main" val="6281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EB2994C-9537-47CE-B80C-4836DADDAA56}" type="datetimeFigureOut">
              <a:rPr lang="tr-TR" smtClean="0"/>
              <a:t>13.08.2020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386982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EB2994C-9537-47CE-B80C-4836DADDAA56}" type="datetimeFigureOut">
              <a:rPr lang="tr-TR" smtClean="0"/>
              <a:t>13.08.2020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347785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EB2994C-9537-47CE-B80C-4836DADDAA56}" type="datetimeFigureOut">
              <a:rPr lang="tr-TR" smtClean="0"/>
              <a:t>13.08.2020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56DAAA-B693-4E6F-92F4-1567443BC2B2}" type="slidenum">
              <a:rPr lang="tr-TR" smtClean="0"/>
              <a:t>‹#›</a:t>
            </a:fld>
            <a:endParaRPr lang="tr-TR"/>
          </a:p>
        </p:txBody>
      </p:sp>
    </p:spTree>
    <p:extLst>
      <p:ext uri="{BB962C8B-B14F-4D97-AF65-F5344CB8AC3E}">
        <p14:creationId xmlns:p14="http://schemas.microsoft.com/office/powerpoint/2010/main" val="897285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DCE1D-8A1F-4F16-8917-5B72854C9FA9}" type="datetime1">
              <a:rPr lang="tr-TR" smtClean="0"/>
              <a:t>13.08.2020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2198E-22F6-4CB8-A605-079F15B3062E}" type="slidenum">
              <a:rPr lang="tr-TR" smtClean="0"/>
              <a:t>‹#›</a:t>
            </a:fld>
            <a:endParaRPr lang="tr-TR"/>
          </a:p>
        </p:txBody>
      </p:sp>
    </p:spTree>
    <p:extLst>
      <p:ext uri="{BB962C8B-B14F-4D97-AF65-F5344CB8AC3E}">
        <p14:creationId xmlns:p14="http://schemas.microsoft.com/office/powerpoint/2010/main" val="2328303565"/>
      </p:ext>
    </p:extLst>
  </p:cSld>
  <p:clrMap bg1="lt1" tx1="dk1" bg2="lt2" tx2="dk2" accent1="accent1" accent2="accent2" accent3="accent3" accent4="accent4" accent5="accent5" accent6="accent6" hlink="hlink" folHlink="folHlink"/>
  <p:sldLayoutIdLst>
    <p:sldLayoutId id="2147483714" r:id="rId1"/>
    <p:sldLayoutId id="2147483717" r:id="rId2"/>
    <p:sldLayoutId id="2147483718" r:id="rId3"/>
    <p:sldLayoutId id="2147483651" r:id="rId4"/>
    <p:sldLayoutId id="2147483719" r:id="rId5"/>
    <p:sldLayoutId id="2147483720" r:id="rId6"/>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2994C-9537-47CE-B80C-4836DADDAA56}" type="datetimeFigureOut">
              <a:rPr lang="tr-TR" smtClean="0"/>
              <a:t>13.08.2020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6DAAA-B693-4E6F-92F4-1567443BC2B2}" type="slidenum">
              <a:rPr lang="tr-TR" smtClean="0"/>
              <a:t>‹#›</a:t>
            </a:fld>
            <a:endParaRPr lang="tr-TR"/>
          </a:p>
        </p:txBody>
      </p:sp>
    </p:spTree>
    <p:extLst>
      <p:ext uri="{BB962C8B-B14F-4D97-AF65-F5344CB8AC3E}">
        <p14:creationId xmlns:p14="http://schemas.microsoft.com/office/powerpoint/2010/main" val="150850401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uzun@kuzka.gov.tr" TargetMode="External"/><Relationship Id="rId2" Type="http://schemas.openxmlformats.org/officeDocument/2006/relationships/hyperlink" Target="mailto:skaya@kuzka.gov.t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Autofit/>
          </a:bodyPr>
          <a:lstStyle/>
          <a:p>
            <a:r>
              <a:rPr lang="tr-TR" sz="2800" dirty="0">
                <a:latin typeface="Tahoma" panose="020B0604030504040204" pitchFamily="34" charset="0"/>
                <a:ea typeface="Tahoma" panose="020B0604030504040204" pitchFamily="34" charset="0"/>
                <a:cs typeface="Tahoma" panose="020B0604030504040204" pitchFamily="34" charset="0"/>
              </a:rPr>
              <a:t>…… Mali Destek Programı </a:t>
            </a:r>
          </a:p>
          <a:p>
            <a:r>
              <a:rPr lang="tr-TR" sz="2800" dirty="0">
                <a:latin typeface="Tahoma" panose="020B0604030504040204" pitchFamily="34" charset="0"/>
                <a:ea typeface="Tahoma" panose="020B0604030504040204" pitchFamily="34" charset="0"/>
                <a:cs typeface="Tahoma" panose="020B0604030504040204" pitchFamily="34" charset="0"/>
              </a:rPr>
              <a:t>Başlangıç Toplantısı</a:t>
            </a:r>
          </a:p>
        </p:txBody>
      </p:sp>
      <p:sp>
        <p:nvSpPr>
          <p:cNvPr id="3" name="Metin Yer Tutucusu 2"/>
          <p:cNvSpPr>
            <a:spLocks noGrp="1"/>
          </p:cNvSpPr>
          <p:nvPr>
            <p:ph type="body" sz="quarter" idx="11"/>
          </p:nvPr>
        </p:nvSpPr>
        <p:spPr>
          <a:xfrm>
            <a:off x="179512" y="4223048"/>
            <a:ext cx="7776418" cy="430088"/>
          </a:xfrm>
        </p:spPr>
        <p:txBody>
          <a:bodyPr>
            <a:normAutofit lnSpcReduction="10000"/>
          </a:bodyPr>
          <a:lstStyle/>
          <a:p>
            <a:r>
              <a:rPr lang="tr-TR" dirty="0">
                <a:latin typeface="Tahoma" panose="020B0604030504040204" pitchFamily="34" charset="0"/>
                <a:ea typeface="Tahoma" panose="020B0604030504040204" pitchFamily="34" charset="0"/>
                <a:cs typeface="Tahoma" panose="020B0604030504040204" pitchFamily="34" charset="0"/>
              </a:rPr>
              <a:t>Kastamonu-Sinop-Çankırı</a:t>
            </a:r>
          </a:p>
        </p:txBody>
      </p:sp>
      <p:sp>
        <p:nvSpPr>
          <p:cNvPr id="4" name="Metin Yer Tutucusu 3"/>
          <p:cNvSpPr>
            <a:spLocks noGrp="1"/>
          </p:cNvSpPr>
          <p:nvPr>
            <p:ph type="body" sz="quarter" idx="12"/>
          </p:nvPr>
        </p:nvSpPr>
        <p:spPr>
          <a:xfrm>
            <a:off x="179512" y="4655096"/>
            <a:ext cx="7776418" cy="430088"/>
          </a:xfrm>
        </p:spPr>
        <p:txBody>
          <a:bodyPr>
            <a:normAutofit lnSpcReduction="10000"/>
          </a:bodyPr>
          <a:lstStyle/>
          <a:p>
            <a:r>
              <a:rPr lang="tr-TR" dirty="0">
                <a:latin typeface="Tahoma" panose="020B0604030504040204" pitchFamily="34" charset="0"/>
                <a:ea typeface="Tahoma" panose="020B0604030504040204" pitchFamily="34" charset="0"/>
                <a:cs typeface="Tahoma" panose="020B0604030504040204" pitchFamily="34" charset="0"/>
              </a:rPr>
              <a:t>20…..</a:t>
            </a:r>
          </a:p>
        </p:txBody>
      </p:sp>
    </p:spTree>
    <p:extLst>
      <p:ext uri="{BB962C8B-B14F-4D97-AF65-F5344CB8AC3E}">
        <p14:creationId xmlns:p14="http://schemas.microsoft.com/office/powerpoint/2010/main" val="321682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600201"/>
            <a:ext cx="8229600" cy="4525963"/>
          </a:xfrm>
        </p:spPr>
        <p:txBody>
          <a:bodyPr>
            <a:normAutofit/>
          </a:bodyPr>
          <a:lstStyle/>
          <a:p>
            <a:pPr marL="0" lvl="1" indent="0" algn="just">
              <a:buNone/>
            </a:pPr>
            <a:r>
              <a:rPr lang="tr-TR" sz="2000" b="1" u="sng" dirty="0"/>
              <a:t>Destek sözleşmesi için genel koşullar (Ek II) – Mali Hükümler</a:t>
            </a:r>
          </a:p>
          <a:p>
            <a:pPr marL="342900" lvl="1" indent="-342900" algn="just">
              <a:buFont typeface="Wingdings" panose="05000000000000000000" pitchFamily="2" charset="2"/>
              <a:buChar char="Ø"/>
            </a:pPr>
            <a:r>
              <a:rPr lang="tr-TR" sz="2000" dirty="0"/>
              <a:t>Salt sözleşmeye, teminatlara ve Ajans ile yararlanıcı arasındaki mali ödemelere ilişkin her türlü vergi, resim, harç ve sair giderler uygun olmayan maliyetler niteliğinde olup, bunlar Yararlanıcı tarafından karşılanacaktır.</a:t>
            </a:r>
          </a:p>
          <a:p>
            <a:pPr marL="342900" lvl="1" indent="-342900" algn="just">
              <a:buFont typeface="Wingdings" panose="05000000000000000000" pitchFamily="2" charset="2"/>
              <a:buChar char="Ø"/>
            </a:pPr>
            <a:endParaRPr lang="tr-TR" sz="2000"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10</a:t>
            </a:fld>
            <a:endParaRPr lang="tr-TR"/>
          </a:p>
        </p:txBody>
      </p:sp>
      <p:sp>
        <p:nvSpPr>
          <p:cNvPr id="6" name="Metin Yer Tutucusu 5"/>
          <p:cNvSpPr>
            <a:spLocks noGrp="1"/>
          </p:cNvSpPr>
          <p:nvPr>
            <p:ph type="body" sz="quarter" idx="18"/>
          </p:nvPr>
        </p:nvSpPr>
        <p:spPr/>
        <p:txBody>
          <a:bodyPr/>
          <a:lstStyle/>
          <a:p>
            <a:r>
              <a:rPr lang="tr-TR" dirty="0"/>
              <a:t>Mali Destek Sözleşmesi ve Ekleri</a:t>
            </a:r>
            <a:endParaRPr lang="en-US" dirty="0"/>
          </a:p>
          <a:p>
            <a:endParaRPr lang="en-US"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573016"/>
            <a:ext cx="3181350" cy="2381250"/>
          </a:xfrm>
          <a:prstGeom prst="rect">
            <a:avLst/>
          </a:prstGeom>
        </p:spPr>
      </p:pic>
    </p:spTree>
    <p:extLst>
      <p:ext uri="{BB962C8B-B14F-4D97-AF65-F5344CB8AC3E}">
        <p14:creationId xmlns:p14="http://schemas.microsoft.com/office/powerpoint/2010/main" val="389261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67544" y="1124744"/>
            <a:ext cx="8229600" cy="4525963"/>
          </a:xfrm>
        </p:spPr>
        <p:txBody>
          <a:bodyPr>
            <a:normAutofit/>
          </a:bodyPr>
          <a:lstStyle/>
          <a:p>
            <a:pPr marL="0" lvl="1" indent="0" algn="just">
              <a:spcBef>
                <a:spcPts val="600"/>
              </a:spcBef>
              <a:buNone/>
              <a:defRPr/>
            </a:pPr>
            <a:r>
              <a:rPr lang="tr-TR" sz="2000" dirty="0"/>
              <a:t>Projelerin izlenmesi faaliyetleri başlıca;</a:t>
            </a:r>
          </a:p>
          <a:p>
            <a:pPr marL="792163" lvl="1" indent="-342900" algn="just">
              <a:spcBef>
                <a:spcPts val="2400"/>
              </a:spcBef>
              <a:buFont typeface="Wingdings" panose="05000000000000000000" pitchFamily="2" charset="2"/>
              <a:buChar char="Ø"/>
              <a:defRPr/>
            </a:pPr>
            <a:r>
              <a:rPr lang="tr-TR" sz="2000" dirty="0"/>
              <a:t>Verilen mali desteklerin sözleşmede belirtilen amaçlar doğrultusunda kullanıldığının doğrulanmasını,</a:t>
            </a:r>
          </a:p>
          <a:p>
            <a:pPr marL="792163" lvl="1" indent="-342900" algn="just">
              <a:spcBef>
                <a:spcPts val="2400"/>
              </a:spcBef>
              <a:buFont typeface="Wingdings" panose="05000000000000000000" pitchFamily="2" charset="2"/>
              <a:buChar char="Ø"/>
              <a:defRPr/>
            </a:pPr>
            <a:r>
              <a:rPr lang="tr-TR" sz="2000" dirty="0"/>
              <a:t>Projelerin kurallara göre uygulanmasını,</a:t>
            </a:r>
          </a:p>
          <a:p>
            <a:pPr marL="792163" lvl="1" indent="-342900" algn="just">
              <a:spcBef>
                <a:spcPts val="2400"/>
              </a:spcBef>
              <a:buFont typeface="Wingdings" panose="05000000000000000000" pitchFamily="2" charset="2"/>
              <a:buChar char="Ø"/>
              <a:defRPr/>
            </a:pPr>
            <a:r>
              <a:rPr lang="tr-TR" sz="2000" dirty="0"/>
              <a:t>Proje uygulaması esnasında doğabilecek sorunların tespit edilmesini,</a:t>
            </a:r>
          </a:p>
          <a:p>
            <a:pPr marL="792163" lvl="1" indent="-342900" algn="just">
              <a:spcBef>
                <a:spcPts val="2400"/>
              </a:spcBef>
              <a:buFont typeface="Wingdings" panose="05000000000000000000" pitchFamily="2" charset="2"/>
              <a:buChar char="Ø"/>
              <a:defRPr/>
            </a:pPr>
            <a:r>
              <a:rPr lang="tr-TR" sz="2000" dirty="0"/>
              <a:t>Yararlanıcılara uygulama döneminde yaşayacakları problemlere ilişkin sürekli destek sağlanmasını,</a:t>
            </a:r>
          </a:p>
          <a:p>
            <a:pPr marL="0" lvl="1" indent="0" algn="just">
              <a:spcBef>
                <a:spcPts val="2400"/>
              </a:spcBef>
              <a:buNone/>
              <a:defRPr/>
            </a:pPr>
            <a:r>
              <a:rPr lang="tr-TR" sz="2000" dirty="0"/>
              <a:t>temin etmek  amacıyla gerçekleştirilir. </a:t>
            </a:r>
          </a:p>
          <a:p>
            <a:pPr>
              <a:buFont typeface="Wingdings" panose="05000000000000000000" pitchFamily="2" charset="2"/>
              <a:buChar char="Ø"/>
            </a:pPr>
            <a:endParaRPr lang="tr-TR" sz="2400"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11</a:t>
            </a:fld>
            <a:endParaRPr lang="tr-TR"/>
          </a:p>
        </p:txBody>
      </p:sp>
      <p:sp>
        <p:nvSpPr>
          <p:cNvPr id="6" name="Metin Yer Tutucusu 5"/>
          <p:cNvSpPr>
            <a:spLocks noGrp="1"/>
          </p:cNvSpPr>
          <p:nvPr>
            <p:ph type="body" sz="quarter" idx="18"/>
          </p:nvPr>
        </p:nvSpPr>
        <p:spPr/>
        <p:txBody>
          <a:bodyPr/>
          <a:lstStyle/>
          <a:p>
            <a:r>
              <a:rPr lang="tr-TR" dirty="0"/>
              <a:t>İzleme ve Destek Faaliyetleri</a:t>
            </a:r>
            <a:endParaRPr lang="en-US" dirty="0"/>
          </a:p>
          <a:p>
            <a:endParaRPr lang="en-US" dirty="0"/>
          </a:p>
        </p:txBody>
      </p:sp>
    </p:spTree>
    <p:extLst>
      <p:ext uri="{BB962C8B-B14F-4D97-AF65-F5344CB8AC3E}">
        <p14:creationId xmlns:p14="http://schemas.microsoft.com/office/powerpoint/2010/main" val="389261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600201"/>
            <a:ext cx="8229600" cy="2908919"/>
          </a:xfrm>
        </p:spPr>
        <p:txBody>
          <a:bodyPr/>
          <a:lstStyle/>
          <a:p>
            <a:pPr marL="0" lvl="1" indent="0">
              <a:buNone/>
            </a:pPr>
            <a:r>
              <a:rPr lang="tr-TR" dirty="0"/>
              <a:t>Proje uygulamaları; kullanılan usuller, ilerlemeler ile sorunlar, tedbirler ve ihtiyaçlar açısından yakından izlenir. </a:t>
            </a:r>
          </a:p>
          <a:p>
            <a:pPr marL="0" lvl="1" indent="0">
              <a:buNone/>
            </a:pPr>
            <a:endParaRPr lang="tr-TR"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dirty="0"/>
          </a:p>
        </p:txBody>
      </p:sp>
      <p:sp>
        <p:nvSpPr>
          <p:cNvPr id="5" name="Slayt Numarası Yer Tutucusu 4"/>
          <p:cNvSpPr>
            <a:spLocks noGrp="1"/>
          </p:cNvSpPr>
          <p:nvPr>
            <p:ph type="sldNum" sz="quarter" idx="12"/>
          </p:nvPr>
        </p:nvSpPr>
        <p:spPr/>
        <p:txBody>
          <a:bodyPr/>
          <a:lstStyle/>
          <a:p>
            <a:fld id="{44E2198E-22F6-4CB8-A605-079F15B3062E}" type="slidenum">
              <a:rPr lang="tr-TR" smtClean="0"/>
              <a:pPr/>
              <a:t>12</a:t>
            </a:fld>
            <a:endParaRPr lang="tr-TR"/>
          </a:p>
        </p:txBody>
      </p:sp>
      <p:sp>
        <p:nvSpPr>
          <p:cNvPr id="6" name="Metin Yer Tutucusu 5"/>
          <p:cNvSpPr>
            <a:spLocks noGrp="1"/>
          </p:cNvSpPr>
          <p:nvPr>
            <p:ph type="body" sz="quarter" idx="18"/>
          </p:nvPr>
        </p:nvSpPr>
        <p:spPr/>
        <p:txBody>
          <a:bodyPr/>
          <a:lstStyle/>
          <a:p>
            <a:r>
              <a:rPr lang="tr-TR" dirty="0"/>
              <a:t>İzleme ve Destek Faaliyetleri</a:t>
            </a:r>
            <a:endParaRPr lang="en-US" dirty="0"/>
          </a:p>
        </p:txBody>
      </p:sp>
      <p:graphicFrame>
        <p:nvGraphicFramePr>
          <p:cNvPr id="8" name="Tablo 7"/>
          <p:cNvGraphicFramePr>
            <a:graphicFrameLocks noGrp="1"/>
          </p:cNvGraphicFramePr>
          <p:nvPr>
            <p:extLst>
              <p:ext uri="{D42A27DB-BD31-4B8C-83A1-F6EECF244321}">
                <p14:modId xmlns:p14="http://schemas.microsoft.com/office/powerpoint/2010/main" val="1461600427"/>
              </p:ext>
            </p:extLst>
          </p:nvPr>
        </p:nvGraphicFramePr>
        <p:xfrm>
          <a:off x="539552" y="2420888"/>
          <a:ext cx="7488832" cy="3337560"/>
        </p:xfrm>
        <a:graphic>
          <a:graphicData uri="http://schemas.openxmlformats.org/drawingml/2006/table">
            <a:tbl>
              <a:tblPr firstRow="1" bandRow="1">
                <a:tableStyleId>{9D7B26C5-4107-4FEC-AEDC-1716B250A1EF}</a:tableStyleId>
              </a:tblPr>
              <a:tblGrid>
                <a:gridCol w="3744416">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370840">
                <a:tc>
                  <a:txBody>
                    <a:bodyPr/>
                    <a:lstStyle/>
                    <a:p>
                      <a:r>
                        <a:rPr lang="tr-TR" dirty="0"/>
                        <a:t>Usullerde:</a:t>
                      </a:r>
                    </a:p>
                  </a:txBody>
                  <a:tcPr/>
                </a:tc>
                <a:tc>
                  <a:txBody>
                    <a:bodyPr/>
                    <a:lstStyle/>
                    <a:p>
                      <a:r>
                        <a:rPr lang="tr-TR" dirty="0"/>
                        <a:t>İlerlemelerde:</a:t>
                      </a:r>
                    </a:p>
                  </a:txBody>
                  <a:tcPr/>
                </a:tc>
                <a:extLst>
                  <a:ext uri="{0D108BD9-81ED-4DB2-BD59-A6C34878D82A}">
                    <a16:rowId xmlns:a16="http://schemas.microsoft.com/office/drawing/2014/main" val="10000"/>
                  </a:ext>
                </a:extLst>
              </a:tr>
              <a:tr h="370840">
                <a:tc>
                  <a:txBody>
                    <a:bodyPr/>
                    <a:lstStyle/>
                    <a:p>
                      <a:r>
                        <a:rPr lang="tr-TR" dirty="0"/>
                        <a:t>İhale kurallarına uygunluk</a:t>
                      </a:r>
                    </a:p>
                  </a:txBody>
                  <a:tcPr/>
                </a:tc>
                <a:tc>
                  <a:txBody>
                    <a:bodyPr/>
                    <a:lstStyle/>
                    <a:p>
                      <a:r>
                        <a:rPr lang="tr-TR" dirty="0"/>
                        <a:t>Mali ve teknik ilerleme</a:t>
                      </a:r>
                    </a:p>
                  </a:txBody>
                  <a:tcPr/>
                </a:tc>
                <a:extLst>
                  <a:ext uri="{0D108BD9-81ED-4DB2-BD59-A6C34878D82A}">
                    <a16:rowId xmlns:a16="http://schemas.microsoft.com/office/drawing/2014/main" val="10001"/>
                  </a:ext>
                </a:extLst>
              </a:tr>
              <a:tr h="370840">
                <a:tc>
                  <a:txBody>
                    <a:bodyPr/>
                    <a:lstStyle/>
                    <a:p>
                      <a:r>
                        <a:rPr lang="tr-TR" dirty="0"/>
                        <a:t>Maliyetlerin uygunluğu</a:t>
                      </a:r>
                    </a:p>
                  </a:txBody>
                  <a:tcPr/>
                </a:tc>
                <a:tc>
                  <a:txBody>
                    <a:bodyPr/>
                    <a:lstStyle/>
                    <a:p>
                      <a:r>
                        <a:rPr lang="tr-TR" dirty="0"/>
                        <a:t>Sorun ve ihtiyaçlar</a:t>
                      </a:r>
                    </a:p>
                  </a:txBody>
                  <a:tcPr/>
                </a:tc>
                <a:extLst>
                  <a:ext uri="{0D108BD9-81ED-4DB2-BD59-A6C34878D82A}">
                    <a16:rowId xmlns:a16="http://schemas.microsoft.com/office/drawing/2014/main" val="10002"/>
                  </a:ext>
                </a:extLst>
              </a:tr>
              <a:tr h="370840">
                <a:tc>
                  <a:txBody>
                    <a:bodyPr/>
                    <a:lstStyle/>
                    <a:p>
                      <a:r>
                        <a:rPr lang="tr-TR" dirty="0"/>
                        <a:t>Görünürlük</a:t>
                      </a:r>
                      <a:r>
                        <a:rPr lang="tr-TR" baseline="0" dirty="0"/>
                        <a:t> kurallarına riayet</a:t>
                      </a:r>
                      <a:endParaRPr lang="tr-TR" dirty="0"/>
                    </a:p>
                  </a:txBody>
                  <a:tcPr/>
                </a:tc>
                <a:tc>
                  <a:txBody>
                    <a:bodyPr/>
                    <a:lstStyle/>
                    <a:p>
                      <a:r>
                        <a:rPr lang="tr-TR" dirty="0"/>
                        <a:t>Performans göstergeleri</a:t>
                      </a:r>
                    </a:p>
                  </a:txBody>
                  <a:tcPr/>
                </a:tc>
                <a:extLst>
                  <a:ext uri="{0D108BD9-81ED-4DB2-BD59-A6C34878D82A}">
                    <a16:rowId xmlns:a16="http://schemas.microsoft.com/office/drawing/2014/main" val="10003"/>
                  </a:ext>
                </a:extLst>
              </a:tr>
              <a:tr h="370840">
                <a:tc>
                  <a:txBody>
                    <a:bodyPr/>
                    <a:lstStyle/>
                    <a:p>
                      <a:r>
                        <a:rPr lang="tr-TR" dirty="0"/>
                        <a:t>Dokümantasyon</a:t>
                      </a:r>
                      <a:r>
                        <a:rPr lang="tr-TR" baseline="0" dirty="0"/>
                        <a:t> ve arşivleme</a:t>
                      </a:r>
                    </a:p>
                  </a:txBody>
                  <a:tcPr/>
                </a:tc>
                <a:tc>
                  <a:txBody>
                    <a:bodyPr/>
                    <a:lstStyle/>
                    <a:p>
                      <a:endParaRPr lang="tr-TR" dirty="0"/>
                    </a:p>
                  </a:txBody>
                  <a:tcPr/>
                </a:tc>
                <a:extLst>
                  <a:ext uri="{0D108BD9-81ED-4DB2-BD59-A6C34878D82A}">
                    <a16:rowId xmlns:a16="http://schemas.microsoft.com/office/drawing/2014/main" val="10004"/>
                  </a:ext>
                </a:extLst>
              </a:tr>
              <a:tr h="370840">
                <a:tc>
                  <a:txBody>
                    <a:bodyPr/>
                    <a:lstStyle/>
                    <a:p>
                      <a:r>
                        <a:rPr lang="tr-TR" baseline="0" dirty="0"/>
                        <a:t>Muhasebe ve kayıt tutma</a:t>
                      </a:r>
                    </a:p>
                  </a:txBody>
                  <a:tcPr/>
                </a:tc>
                <a:tc>
                  <a:txBody>
                    <a:bodyPr/>
                    <a:lstStyle/>
                    <a:p>
                      <a:endParaRPr lang="tr-TR" dirty="0"/>
                    </a:p>
                  </a:txBody>
                  <a:tcPr/>
                </a:tc>
                <a:extLst>
                  <a:ext uri="{0D108BD9-81ED-4DB2-BD59-A6C34878D82A}">
                    <a16:rowId xmlns:a16="http://schemas.microsoft.com/office/drawing/2014/main" val="10005"/>
                  </a:ext>
                </a:extLst>
              </a:tr>
              <a:tr h="370840">
                <a:tc>
                  <a:txBody>
                    <a:bodyPr/>
                    <a:lstStyle/>
                    <a:p>
                      <a:r>
                        <a:rPr lang="tr-TR" baseline="0" dirty="0"/>
                        <a:t>Raporlama</a:t>
                      </a:r>
                    </a:p>
                  </a:txBody>
                  <a:tcPr/>
                </a:tc>
                <a:tc>
                  <a:txBody>
                    <a:bodyPr/>
                    <a:lstStyle/>
                    <a:p>
                      <a:endParaRPr lang="tr-TR" dirty="0"/>
                    </a:p>
                  </a:txBody>
                  <a:tcPr/>
                </a:tc>
                <a:extLst>
                  <a:ext uri="{0D108BD9-81ED-4DB2-BD59-A6C34878D82A}">
                    <a16:rowId xmlns:a16="http://schemas.microsoft.com/office/drawing/2014/main" val="10006"/>
                  </a:ext>
                </a:extLst>
              </a:tr>
              <a:tr h="370840">
                <a:tc>
                  <a:txBody>
                    <a:bodyPr/>
                    <a:lstStyle/>
                    <a:p>
                      <a:r>
                        <a:rPr lang="tr-TR" baseline="0" noProof="0" dirty="0"/>
                        <a:t>Usulsüzlük ve uygunsuzluk</a:t>
                      </a:r>
                    </a:p>
                  </a:txBody>
                  <a:tcPr/>
                </a:tc>
                <a:tc>
                  <a:txBody>
                    <a:bodyPr/>
                    <a:lstStyle/>
                    <a:p>
                      <a:endParaRPr lang="tr-TR" dirty="0"/>
                    </a:p>
                  </a:txBody>
                  <a:tcPr/>
                </a:tc>
                <a:extLst>
                  <a:ext uri="{0D108BD9-81ED-4DB2-BD59-A6C34878D82A}">
                    <a16:rowId xmlns:a16="http://schemas.microsoft.com/office/drawing/2014/main" val="10007"/>
                  </a:ext>
                </a:extLst>
              </a:tr>
              <a:tr h="370840">
                <a:tc>
                  <a:txBody>
                    <a:bodyPr/>
                    <a:lstStyle/>
                    <a:p>
                      <a:r>
                        <a:rPr lang="tr-TR" baseline="0" noProof="0" dirty="0"/>
                        <a:t>Sözleşme değişiklikleri</a:t>
                      </a:r>
                    </a:p>
                  </a:txBody>
                  <a:tcPr/>
                </a:tc>
                <a:tc>
                  <a:txBody>
                    <a:bodyPr/>
                    <a:lstStyle/>
                    <a:p>
                      <a:endParaRPr lang="tr-TR"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9261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13</a:t>
            </a:fld>
            <a:endParaRPr lang="tr-TR"/>
          </a:p>
        </p:txBody>
      </p:sp>
      <p:sp>
        <p:nvSpPr>
          <p:cNvPr id="6" name="Metin Yer Tutucusu 5"/>
          <p:cNvSpPr>
            <a:spLocks noGrp="1"/>
          </p:cNvSpPr>
          <p:nvPr>
            <p:ph type="body" sz="quarter" idx="18"/>
          </p:nvPr>
        </p:nvSpPr>
        <p:spPr/>
        <p:txBody>
          <a:bodyPr/>
          <a:lstStyle/>
          <a:p>
            <a:r>
              <a:rPr lang="tr-TR" dirty="0"/>
              <a:t>İzleme ve Destek Faaliyetleri</a:t>
            </a:r>
            <a:endParaRPr lang="en-US" dirty="0"/>
          </a:p>
          <a:p>
            <a:endParaRPr lang="en-US" dirty="0"/>
          </a:p>
        </p:txBody>
      </p:sp>
      <p:sp>
        <p:nvSpPr>
          <p:cNvPr id="7" name="Metin Yer Tutucusu 4"/>
          <p:cNvSpPr txBox="1">
            <a:spLocks/>
          </p:cNvSpPr>
          <p:nvPr/>
        </p:nvSpPr>
        <p:spPr>
          <a:xfrm>
            <a:off x="457199" y="1556792"/>
            <a:ext cx="7859215" cy="639762"/>
          </a:xfrm>
          <a:prstGeom prst="rect">
            <a:avLst/>
          </a:prstGeom>
        </p:spPr>
        <p:txBody>
          <a:bodyPr anchor="ctr">
            <a:normAutofit/>
          </a:bodyPr>
          <a:lstStyle>
            <a:lvl1pPr marL="342900" indent="-342900" algn="l" rtl="0" fontAlgn="base">
              <a:spcBef>
                <a:spcPct val="20000"/>
              </a:spcBef>
              <a:spcAft>
                <a:spcPct val="0"/>
              </a:spcAft>
              <a:buBlip>
                <a:blip r:embed="rId2"/>
              </a:buBlip>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2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b="1" u="sng" dirty="0">
                <a:latin typeface="Helvetica" panose="020B0604020202020204" pitchFamily="34" charset="0"/>
                <a:cs typeface="Helvetica" panose="020B0604020202020204" pitchFamily="34" charset="0"/>
              </a:rPr>
              <a:t>İzleme Ziyaretleri ve Yararlanıcılarla İrtibat</a:t>
            </a:r>
          </a:p>
        </p:txBody>
      </p:sp>
      <p:sp>
        <p:nvSpPr>
          <p:cNvPr id="8" name="İçerik Yer Tutucusu 5"/>
          <p:cNvSpPr txBox="1">
            <a:spLocks/>
          </p:cNvSpPr>
          <p:nvPr/>
        </p:nvSpPr>
        <p:spPr>
          <a:xfrm>
            <a:off x="457201" y="2358032"/>
            <a:ext cx="4040188" cy="3951288"/>
          </a:xfrm>
          <a:prstGeom prst="rect">
            <a:avLst/>
          </a:prstGeom>
        </p:spPr>
        <p:txBody>
          <a:bodyPr/>
          <a:lstStyle>
            <a:lvl1pPr marL="342900" indent="-342900" algn="l" rtl="0" fontAlgn="base">
              <a:spcBef>
                <a:spcPct val="20000"/>
              </a:spcBef>
              <a:spcAft>
                <a:spcPct val="0"/>
              </a:spcAft>
              <a:buBlip>
                <a:blip r:embed="rId2"/>
              </a:buBlip>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2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9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0"/>
              </a:spcBef>
              <a:buFont typeface="Wingdings" panose="05000000000000000000" pitchFamily="2" charset="2"/>
              <a:buChar char="Ø"/>
              <a:defRPr/>
            </a:pPr>
            <a:r>
              <a:rPr lang="tr-TR" sz="1800" dirty="0">
                <a:latin typeface="Helvetica" panose="020B0604020202020204" pitchFamily="34" charset="0"/>
                <a:cs typeface="Helvetica" panose="020B0604020202020204" pitchFamily="34" charset="0"/>
              </a:rPr>
              <a:t>İlk izleme ziyaretleri (</a:t>
            </a:r>
            <a:r>
              <a:rPr lang="tr-TR" sz="1800" u="sng" dirty="0">
                <a:latin typeface="Helvetica" panose="020B0604020202020204" pitchFamily="34" charset="0"/>
                <a:cs typeface="Helvetica" panose="020B0604020202020204" pitchFamily="34" charset="0"/>
              </a:rPr>
              <a:t>Ziyaret tarihi yararlanıcı ile birlikte planlanır</a:t>
            </a:r>
            <a:r>
              <a:rPr lang="tr-TR" sz="1800" dirty="0">
                <a:latin typeface="Helvetica" panose="020B0604020202020204" pitchFamily="34" charset="0"/>
                <a:cs typeface="Helvetica" panose="020B0604020202020204" pitchFamily="34" charset="0"/>
              </a:rPr>
              <a:t>), </a:t>
            </a:r>
          </a:p>
          <a:p>
            <a:pPr marL="285750" lvl="1">
              <a:spcBef>
                <a:spcPts val="1200"/>
              </a:spcBef>
              <a:buFont typeface="Wingdings" panose="05000000000000000000" pitchFamily="2" charset="2"/>
              <a:buChar char="Ø"/>
              <a:defRPr/>
            </a:pPr>
            <a:r>
              <a:rPr lang="tr-TR" sz="1800" dirty="0">
                <a:latin typeface="Helvetica" panose="020B0604020202020204" pitchFamily="34" charset="0"/>
                <a:cs typeface="Helvetica" panose="020B0604020202020204" pitchFamily="34" charset="0"/>
              </a:rPr>
              <a:t>Düzenli izleme ziyaretleri (</a:t>
            </a:r>
            <a:r>
              <a:rPr lang="tr-TR" sz="1800" u="sng" dirty="0">
                <a:latin typeface="Helvetica" panose="020B0604020202020204" pitchFamily="34" charset="0"/>
                <a:cs typeface="Helvetica" panose="020B0604020202020204" pitchFamily="34" charset="0"/>
              </a:rPr>
              <a:t>Uygulama süresince en az iki defa gerçekleştirilir</a:t>
            </a:r>
            <a:r>
              <a:rPr lang="tr-TR" sz="1800" dirty="0">
                <a:latin typeface="Helvetica" panose="020B0604020202020204" pitchFamily="34" charset="0"/>
                <a:cs typeface="Helvetica" panose="020B0604020202020204" pitchFamily="34" charset="0"/>
              </a:rPr>
              <a:t>.),</a:t>
            </a:r>
          </a:p>
          <a:p>
            <a:pPr marL="285750" lvl="1">
              <a:spcBef>
                <a:spcPts val="1200"/>
              </a:spcBef>
              <a:buFont typeface="Wingdings" panose="05000000000000000000" pitchFamily="2" charset="2"/>
              <a:buChar char="Ø"/>
              <a:defRPr/>
            </a:pPr>
            <a:r>
              <a:rPr lang="tr-TR" sz="1800" dirty="0">
                <a:latin typeface="Helvetica" panose="020B0604020202020204" pitchFamily="34" charset="0"/>
                <a:cs typeface="Helvetica" panose="020B0604020202020204" pitchFamily="34" charset="0"/>
              </a:rPr>
              <a:t>Anlık izleme ziyaretleri (</a:t>
            </a:r>
            <a:r>
              <a:rPr lang="tr-TR" sz="1800" u="sng" dirty="0">
                <a:latin typeface="Helvetica" panose="020B0604020202020204" pitchFamily="34" charset="0"/>
                <a:cs typeface="Helvetica" panose="020B0604020202020204" pitchFamily="34" charset="0"/>
              </a:rPr>
              <a:t>İhtiyaç halinde gerçekleştirilir.</a:t>
            </a:r>
            <a:r>
              <a:rPr lang="tr-TR" sz="1800" dirty="0">
                <a:latin typeface="Helvetica" panose="020B0604020202020204" pitchFamily="34" charset="0"/>
                <a:cs typeface="Helvetica" panose="020B0604020202020204" pitchFamily="34" charset="0"/>
              </a:rPr>
              <a:t>),</a:t>
            </a:r>
          </a:p>
          <a:p>
            <a:pPr marL="285750" lvl="1">
              <a:spcBef>
                <a:spcPts val="1200"/>
              </a:spcBef>
              <a:buFont typeface="Wingdings" panose="05000000000000000000" pitchFamily="2" charset="2"/>
              <a:buChar char="Ø"/>
              <a:defRPr/>
            </a:pPr>
            <a:r>
              <a:rPr lang="tr-TR" sz="1800" dirty="0">
                <a:latin typeface="Helvetica" panose="020B0604020202020204" pitchFamily="34" charset="0"/>
                <a:cs typeface="Helvetica" panose="020B0604020202020204" pitchFamily="34" charset="0"/>
              </a:rPr>
              <a:t>Yararlanıcılarla düzenli irtibat (</a:t>
            </a:r>
            <a:r>
              <a:rPr lang="tr-TR" sz="1800" u="sng" dirty="0">
                <a:latin typeface="Helvetica" panose="020B0604020202020204" pitchFamily="34" charset="0"/>
                <a:cs typeface="Helvetica" panose="020B0604020202020204" pitchFamily="34" charset="0"/>
              </a:rPr>
              <a:t>Her  ay en az bir defa</a:t>
            </a:r>
            <a:r>
              <a:rPr lang="tr-TR" sz="1800" dirty="0">
                <a:latin typeface="Helvetica" panose="020B0604020202020204" pitchFamily="34" charset="0"/>
                <a:cs typeface="Helvetica" panose="020B0604020202020204" pitchFamily="34" charset="0"/>
              </a:rPr>
              <a:t>)</a:t>
            </a:r>
          </a:p>
        </p:txBody>
      </p:sp>
      <p:pic>
        <p:nvPicPr>
          <p:cNvPr id="9" name="İçerik Yer Tutucusu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395" y="2358032"/>
            <a:ext cx="4041775" cy="3744416"/>
          </a:xfrm>
          <a:prstGeom prst="rect">
            <a:avLst/>
          </a:prstGeom>
        </p:spPr>
      </p:pic>
    </p:spTree>
    <p:extLst>
      <p:ext uri="{BB962C8B-B14F-4D97-AF65-F5344CB8AC3E}">
        <p14:creationId xmlns:p14="http://schemas.microsoft.com/office/powerpoint/2010/main" val="389261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67544" y="980729"/>
            <a:ext cx="8219256" cy="4896544"/>
          </a:xfrm>
        </p:spPr>
        <p:txBody>
          <a:bodyPr>
            <a:noAutofit/>
          </a:bodyPr>
          <a:lstStyle/>
          <a:p>
            <a:pPr indent="0" algn="just">
              <a:buNone/>
              <a:defRPr/>
            </a:pPr>
            <a:r>
              <a:rPr lang="tr-TR" b="1" u="sng" dirty="0"/>
              <a:t>Destek Faaliyetleri</a:t>
            </a:r>
          </a:p>
          <a:p>
            <a:pPr indent="0" algn="just">
              <a:buNone/>
              <a:defRPr/>
            </a:pPr>
            <a:r>
              <a:rPr lang="tr-TR" sz="1800" dirty="0"/>
              <a:t>Ajans,  projelerin  uygulanması  sürecinde  yararlanıcılara aşağıdaki alanlarda  destek sağlar:</a:t>
            </a:r>
          </a:p>
          <a:p>
            <a:pPr marL="792163" algn="just">
              <a:spcBef>
                <a:spcPts val="1800"/>
              </a:spcBef>
              <a:buFont typeface="Wingdings" panose="05000000000000000000" pitchFamily="2" charset="2"/>
              <a:buChar char="Ø"/>
              <a:defRPr/>
            </a:pPr>
            <a:r>
              <a:rPr lang="tr-TR" sz="1800" dirty="0"/>
              <a:t>Teknik ve mali dokümantasyon,</a:t>
            </a:r>
          </a:p>
          <a:p>
            <a:pPr marL="792163" algn="just">
              <a:spcBef>
                <a:spcPts val="1800"/>
              </a:spcBef>
              <a:buFont typeface="Wingdings" panose="05000000000000000000" pitchFamily="2" charset="2"/>
              <a:buChar char="Ø"/>
              <a:defRPr/>
            </a:pPr>
            <a:r>
              <a:rPr lang="tr-TR" sz="1800" dirty="0"/>
              <a:t>Satın alma usulleri ve dokümantasyonu,</a:t>
            </a:r>
          </a:p>
          <a:p>
            <a:pPr marL="792163" algn="just">
              <a:spcBef>
                <a:spcPts val="1800"/>
              </a:spcBef>
              <a:buFont typeface="Wingdings" panose="05000000000000000000" pitchFamily="2" charset="2"/>
              <a:buChar char="Ø"/>
              <a:defRPr/>
            </a:pPr>
            <a:r>
              <a:rPr lang="tr-TR" sz="1800" dirty="0"/>
              <a:t>Maliyetlerin uygunluğu, muhasebe ve kayıt tutma,</a:t>
            </a:r>
          </a:p>
          <a:p>
            <a:pPr marL="792163" algn="just">
              <a:spcBef>
                <a:spcPts val="1800"/>
              </a:spcBef>
              <a:buFont typeface="Wingdings" panose="05000000000000000000" pitchFamily="2" charset="2"/>
              <a:buChar char="Ø"/>
              <a:defRPr/>
            </a:pPr>
            <a:r>
              <a:rPr lang="tr-TR" sz="1800" dirty="0"/>
              <a:t>Ajans tanıtım ve görünürlük kuralları,</a:t>
            </a:r>
          </a:p>
          <a:p>
            <a:pPr marL="792163" algn="just">
              <a:spcBef>
                <a:spcPts val="1800"/>
              </a:spcBef>
              <a:buFont typeface="Wingdings" panose="05000000000000000000" pitchFamily="2" charset="2"/>
              <a:buChar char="Ø"/>
              <a:defRPr/>
            </a:pPr>
            <a:r>
              <a:rPr lang="tr-TR" sz="1800" dirty="0"/>
              <a:t>Raporlama takvimi,</a:t>
            </a:r>
          </a:p>
          <a:p>
            <a:pPr marL="792163" algn="just">
              <a:spcBef>
                <a:spcPts val="1800"/>
              </a:spcBef>
              <a:buFont typeface="Wingdings" panose="05000000000000000000" pitchFamily="2" charset="2"/>
              <a:buChar char="Ø"/>
              <a:defRPr/>
            </a:pPr>
            <a:r>
              <a:rPr lang="tr-TR" sz="1800" dirty="0"/>
              <a:t>Raporların  hazırlanması,</a:t>
            </a:r>
          </a:p>
          <a:p>
            <a:pPr marL="728662" indent="-285750" algn="just">
              <a:spcBef>
                <a:spcPts val="2400"/>
              </a:spcBef>
              <a:buFont typeface="Wingdings" panose="05000000000000000000" pitchFamily="2" charset="2"/>
              <a:buChar char="Ø"/>
              <a:defRPr/>
            </a:pPr>
            <a:r>
              <a:rPr lang="tr-TR" sz="1800" dirty="0"/>
              <a:t>Destekler kapsamında gerçekleştirilecek grup ve işbaşı eğitimleri, </a:t>
            </a:r>
          </a:p>
          <a:p>
            <a:pPr marL="628650" indent="-285750" algn="just">
              <a:spcBef>
                <a:spcPts val="2400"/>
              </a:spcBef>
              <a:buFont typeface="Wingdings" panose="05000000000000000000" pitchFamily="2" charset="2"/>
              <a:buChar char="Ø"/>
              <a:defRPr/>
            </a:pPr>
            <a:r>
              <a:rPr lang="tr-TR" sz="1800" dirty="0"/>
              <a:t>Ajans tarafından hazırlanacak destek planı doğrultusunda düzenlenecektir</a:t>
            </a:r>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14</a:t>
            </a:fld>
            <a:endParaRPr lang="tr-TR"/>
          </a:p>
        </p:txBody>
      </p:sp>
      <p:sp>
        <p:nvSpPr>
          <p:cNvPr id="6" name="Metin Yer Tutucusu 5"/>
          <p:cNvSpPr>
            <a:spLocks noGrp="1"/>
          </p:cNvSpPr>
          <p:nvPr>
            <p:ph type="body" sz="quarter" idx="18"/>
          </p:nvPr>
        </p:nvSpPr>
        <p:spPr/>
        <p:txBody>
          <a:bodyPr/>
          <a:lstStyle/>
          <a:p>
            <a:r>
              <a:rPr lang="tr-TR" dirty="0"/>
              <a:t>İzleme ve Destek Faaliyetleri</a:t>
            </a:r>
            <a:endParaRPr lang="en-US" dirty="0"/>
          </a:p>
          <a:p>
            <a:endParaRPr lang="en-US" dirty="0"/>
          </a:p>
        </p:txBody>
      </p:sp>
    </p:spTree>
    <p:extLst>
      <p:ext uri="{BB962C8B-B14F-4D97-AF65-F5344CB8AC3E}">
        <p14:creationId xmlns:p14="http://schemas.microsoft.com/office/powerpoint/2010/main" val="365676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980729"/>
            <a:ext cx="8229600" cy="5145436"/>
          </a:xfrm>
        </p:spPr>
        <p:txBody>
          <a:bodyPr>
            <a:normAutofit/>
          </a:bodyPr>
          <a:lstStyle/>
          <a:p>
            <a:pPr marL="0" indent="0">
              <a:buNone/>
            </a:pPr>
            <a:r>
              <a:rPr lang="tr-TR" b="1" u="sng" dirty="0"/>
              <a:t>Raporlama</a:t>
            </a:r>
          </a:p>
          <a:p>
            <a:pPr marL="0" lvl="1" indent="0" algn="just">
              <a:spcBef>
                <a:spcPts val="600"/>
              </a:spcBef>
              <a:buNone/>
              <a:defRPr/>
            </a:pPr>
            <a:r>
              <a:rPr lang="tr-TR" dirty="0"/>
              <a:t>İzleme sürecinde proje yararlanıcıları projeye ilişkin gelişmeleri Kalkınma Ajansları Yönetim Sistemi(KAYS) üzerindeki raporlar aracılığıyla Ajansa sunmak zorundadır.</a:t>
            </a:r>
          </a:p>
          <a:p>
            <a:pPr marL="342900" lvl="1" indent="-342900" algn="just">
              <a:spcBef>
                <a:spcPts val="2400"/>
              </a:spcBef>
              <a:buFont typeface="Wingdings" panose="05000000000000000000" pitchFamily="2" charset="2"/>
              <a:buChar char="Ø"/>
              <a:defRPr/>
            </a:pPr>
            <a:r>
              <a:rPr lang="tr-TR" dirty="0"/>
              <a:t>Yararlanıcılar tarafından hazırlanması ve sunulması gereken raporlar;</a:t>
            </a:r>
            <a:endParaRPr lang="tr-TR" sz="1400" dirty="0"/>
          </a:p>
          <a:p>
            <a:pPr marL="820738" lvl="1" algn="just">
              <a:lnSpc>
                <a:spcPct val="150000"/>
              </a:lnSpc>
              <a:spcBef>
                <a:spcPts val="1200"/>
              </a:spcBef>
              <a:buFont typeface="Wingdings" panose="05000000000000000000" pitchFamily="2" charset="2"/>
              <a:buChar char="Ø"/>
              <a:defRPr/>
            </a:pPr>
            <a:r>
              <a:rPr lang="tr-TR" sz="1600" dirty="0"/>
              <a:t>Ara Rapor(</a:t>
            </a:r>
            <a:r>
              <a:rPr lang="tr-TR" sz="1600" dirty="0" err="1"/>
              <a:t>lar</a:t>
            </a:r>
            <a:r>
              <a:rPr lang="tr-TR" sz="1600" dirty="0"/>
              <a:t>) (Projedeki hak ediş dönemlerinde)  </a:t>
            </a:r>
          </a:p>
          <a:p>
            <a:pPr marL="820738" lvl="1" algn="just">
              <a:lnSpc>
                <a:spcPct val="150000"/>
              </a:lnSpc>
              <a:spcBef>
                <a:spcPts val="1200"/>
              </a:spcBef>
              <a:buFont typeface="Wingdings" panose="05000000000000000000" pitchFamily="2" charset="2"/>
              <a:buChar char="Ø"/>
              <a:defRPr/>
            </a:pPr>
            <a:r>
              <a:rPr lang="tr-TR" sz="1600" dirty="0"/>
              <a:t>Nihai Raporlar (Proje uygulamasının tamamlanmasından itibaren 30 gün içinde)</a:t>
            </a:r>
            <a:endParaRPr lang="tr-TR" sz="1400" dirty="0"/>
          </a:p>
          <a:p>
            <a:pPr marL="820738" lvl="1" algn="just">
              <a:lnSpc>
                <a:spcPct val="150000"/>
              </a:lnSpc>
              <a:spcBef>
                <a:spcPts val="1200"/>
              </a:spcBef>
              <a:buFont typeface="Wingdings" panose="05000000000000000000" pitchFamily="2" charset="2"/>
              <a:buChar char="Ø"/>
              <a:defRPr/>
            </a:pPr>
            <a:r>
              <a:rPr lang="tr-TR" sz="1600" dirty="0"/>
              <a:t>Proje Sonrası Değerlendirme Raporudur (Proje bittikten 3 ay sonra).</a:t>
            </a:r>
          </a:p>
          <a:p>
            <a:pPr marL="0" lvl="1" indent="0" algn="just">
              <a:lnSpc>
                <a:spcPct val="150000"/>
              </a:lnSpc>
              <a:spcBef>
                <a:spcPts val="2400"/>
              </a:spcBef>
              <a:buNone/>
              <a:defRPr/>
            </a:pPr>
            <a:r>
              <a:rPr lang="tr-TR" dirty="0"/>
              <a:t>Yararlanıcılar tarafından sunulan raporlar ve izlemeler neticesinde Ajans ve izleme uzmanları tarafından çeşitli raporlar hazırlanır.</a:t>
            </a:r>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15</a:t>
            </a:fld>
            <a:endParaRPr lang="tr-TR"/>
          </a:p>
        </p:txBody>
      </p:sp>
      <p:sp>
        <p:nvSpPr>
          <p:cNvPr id="6" name="Metin Yer Tutucusu 5"/>
          <p:cNvSpPr>
            <a:spLocks noGrp="1"/>
          </p:cNvSpPr>
          <p:nvPr>
            <p:ph type="body" sz="quarter" idx="18"/>
          </p:nvPr>
        </p:nvSpPr>
        <p:spPr/>
        <p:txBody>
          <a:bodyPr/>
          <a:lstStyle/>
          <a:p>
            <a:r>
              <a:rPr lang="tr-TR" dirty="0"/>
              <a:t>İzleme ve Destek Faaliyetleri</a:t>
            </a:r>
            <a:endParaRPr lang="en-US" dirty="0"/>
          </a:p>
          <a:p>
            <a:endParaRPr lang="en-US" dirty="0"/>
          </a:p>
        </p:txBody>
      </p:sp>
    </p:spTree>
    <p:extLst>
      <p:ext uri="{BB962C8B-B14F-4D97-AF65-F5344CB8AC3E}">
        <p14:creationId xmlns:p14="http://schemas.microsoft.com/office/powerpoint/2010/main" val="365676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3"/>
          <p:cNvGraphicFramePr>
            <a:graphicFrameLocks noGrp="1"/>
          </p:cNvGraphicFramePr>
          <p:nvPr>
            <p:ph sz="half" idx="1"/>
            <p:extLst>
              <p:ext uri="{D42A27DB-BD31-4B8C-83A1-F6EECF244321}">
                <p14:modId xmlns:p14="http://schemas.microsoft.com/office/powerpoint/2010/main" val="2168526464"/>
              </p:ext>
            </p:extLst>
          </p:nvPr>
        </p:nvGraphicFramePr>
        <p:xfrm>
          <a:off x="323528" y="1196752"/>
          <a:ext cx="8424936" cy="2910332"/>
        </p:xfrm>
        <a:graphic>
          <a:graphicData uri="http://schemas.openxmlformats.org/drawingml/2006/table">
            <a:tbl>
              <a:tblPr firstRow="1" bandRow="1">
                <a:tableStyleId>{9D7B26C5-4107-4FEC-AEDC-1716B250A1EF}</a:tableStyleId>
              </a:tblPr>
              <a:tblGrid>
                <a:gridCol w="2106234">
                  <a:extLst>
                    <a:ext uri="{9D8B030D-6E8A-4147-A177-3AD203B41FA5}">
                      <a16:colId xmlns:a16="http://schemas.microsoft.com/office/drawing/2014/main" val="20000"/>
                    </a:ext>
                  </a:extLst>
                </a:gridCol>
                <a:gridCol w="1590214">
                  <a:extLst>
                    <a:ext uri="{9D8B030D-6E8A-4147-A177-3AD203B41FA5}">
                      <a16:colId xmlns:a16="http://schemas.microsoft.com/office/drawing/2014/main" val="20001"/>
                    </a:ext>
                  </a:extLst>
                </a:gridCol>
                <a:gridCol w="2280216">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471074">
                <a:tc>
                  <a:txBody>
                    <a:bodyPr/>
                    <a:lstStyle/>
                    <a:p>
                      <a:r>
                        <a:rPr lang="tr-TR" sz="1800" dirty="0"/>
                        <a:t>ADI SOYADI</a:t>
                      </a:r>
                    </a:p>
                  </a:txBody>
                  <a:tcPr/>
                </a:tc>
                <a:tc>
                  <a:txBody>
                    <a:bodyPr/>
                    <a:lstStyle/>
                    <a:p>
                      <a:r>
                        <a:rPr lang="tr-TR" sz="1800" dirty="0"/>
                        <a:t>GÖREVİ</a:t>
                      </a:r>
                    </a:p>
                  </a:txBody>
                  <a:tcPr/>
                </a:tc>
                <a:tc>
                  <a:txBody>
                    <a:bodyPr/>
                    <a:lstStyle/>
                    <a:p>
                      <a:r>
                        <a:rPr lang="tr-TR" sz="1800" dirty="0"/>
                        <a:t>E-POSTA</a:t>
                      </a:r>
                    </a:p>
                  </a:txBody>
                  <a:tcPr/>
                </a:tc>
                <a:tc>
                  <a:txBody>
                    <a:bodyPr/>
                    <a:lstStyle/>
                    <a:p>
                      <a:r>
                        <a:rPr lang="tr-TR" sz="1800" dirty="0"/>
                        <a:t>TELEFON</a:t>
                      </a:r>
                    </a:p>
                  </a:txBody>
                  <a:tcPr/>
                </a:tc>
                <a:extLst>
                  <a:ext uri="{0D108BD9-81ED-4DB2-BD59-A6C34878D82A}">
                    <a16:rowId xmlns:a16="http://schemas.microsoft.com/office/drawing/2014/main" val="10000"/>
                  </a:ext>
                </a:extLst>
              </a:tr>
              <a:tr h="813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Dr. Turgay YILDIZ</a:t>
                      </a:r>
                    </a:p>
                  </a:txBody>
                  <a:tcPr anchor="ctr"/>
                </a:tc>
                <a:tc>
                  <a:txBody>
                    <a:bodyPr/>
                    <a:lstStyle/>
                    <a:p>
                      <a:r>
                        <a:rPr lang="tr-TR" sz="1800" dirty="0"/>
                        <a:t>İDB Başkan</a:t>
                      </a:r>
                      <a:r>
                        <a:rPr lang="tr-TR" sz="1800" baseline="0" dirty="0"/>
                        <a:t>ı</a:t>
                      </a:r>
                      <a:endParaRPr lang="tr-TR"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hlinkClick r:id="rId2"/>
                        </a:rPr>
                        <a:t>tyildiz@kuzka.gov.tr</a:t>
                      </a:r>
                      <a:endParaRPr lang="tr-TR" sz="1800" dirty="0"/>
                    </a:p>
                  </a:txBody>
                  <a:tcPr anchor="ctr"/>
                </a:tc>
                <a:tc>
                  <a:txBody>
                    <a:bodyPr/>
                    <a:lstStyle/>
                    <a:p>
                      <a:r>
                        <a:rPr lang="tr-TR" sz="1800" dirty="0"/>
                        <a:t>0.366.212 58 52 / 113</a:t>
                      </a:r>
                    </a:p>
                  </a:txBody>
                  <a:tcPr anchor="ctr"/>
                </a:tc>
                <a:extLst>
                  <a:ext uri="{0D108BD9-81ED-4DB2-BD59-A6C34878D82A}">
                    <a16:rowId xmlns:a16="http://schemas.microsoft.com/office/drawing/2014/main" val="10001"/>
                  </a:ext>
                </a:extLst>
              </a:tr>
              <a:tr h="813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Dr. Eray AYDIN</a:t>
                      </a:r>
                    </a:p>
                  </a:txBody>
                  <a:tcPr anchor="ctr"/>
                </a:tc>
                <a:tc>
                  <a:txBody>
                    <a:bodyPr/>
                    <a:lstStyle/>
                    <a:p>
                      <a:r>
                        <a:rPr lang="tr-TR" sz="1800" dirty="0"/>
                        <a:t>Uzman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hlinkClick r:id="rId2"/>
                        </a:rPr>
                        <a:t>eaydin@kuzka.gov.tr</a:t>
                      </a:r>
                      <a:endParaRPr lang="tr-TR"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0.366.212 58 52 / 121</a:t>
                      </a:r>
                    </a:p>
                  </a:txBody>
                  <a:tcPr anchor="ctr"/>
                </a:tc>
                <a:extLst>
                  <a:ext uri="{0D108BD9-81ED-4DB2-BD59-A6C34878D82A}">
                    <a16:rowId xmlns:a16="http://schemas.microsoft.com/office/drawing/2014/main" val="10002"/>
                  </a:ext>
                </a:extLst>
              </a:tr>
              <a:tr h="813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Abdülsamet</a:t>
                      </a:r>
                      <a:r>
                        <a:rPr lang="tr-TR" sz="1800" dirty="0"/>
                        <a:t> UZUN</a:t>
                      </a:r>
                    </a:p>
                  </a:txBody>
                  <a:tcPr anchor="ctr"/>
                </a:tc>
                <a:tc>
                  <a:txBody>
                    <a:bodyPr/>
                    <a:lstStyle/>
                    <a:p>
                      <a:r>
                        <a:rPr lang="tr-TR" sz="1800" dirty="0"/>
                        <a:t>Uzman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hlinkClick r:id="rId3"/>
                        </a:rPr>
                        <a:t>auzun@kuzka.gov.tr</a:t>
                      </a:r>
                      <a:endParaRPr lang="tr-TR" sz="18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t>0.366.212 58 52 / 127</a:t>
                      </a:r>
                    </a:p>
                  </a:txBody>
                  <a:tcPr anchor="ctr"/>
                </a:tc>
                <a:extLst>
                  <a:ext uri="{0D108BD9-81ED-4DB2-BD59-A6C34878D82A}">
                    <a16:rowId xmlns:a16="http://schemas.microsoft.com/office/drawing/2014/main" val="3873389928"/>
                  </a:ext>
                </a:extLst>
              </a:tr>
            </a:tbl>
          </a:graphicData>
        </a:graphic>
      </p:graphicFrame>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16</a:t>
            </a:fld>
            <a:endParaRPr lang="tr-TR"/>
          </a:p>
        </p:txBody>
      </p:sp>
      <p:sp>
        <p:nvSpPr>
          <p:cNvPr id="6" name="Metin Yer Tutucusu 5"/>
          <p:cNvSpPr>
            <a:spLocks noGrp="1"/>
          </p:cNvSpPr>
          <p:nvPr>
            <p:ph type="body" sz="quarter" idx="18"/>
          </p:nvPr>
        </p:nvSpPr>
        <p:spPr/>
        <p:txBody>
          <a:bodyPr/>
          <a:lstStyle/>
          <a:p>
            <a:r>
              <a:rPr lang="tr-TR" dirty="0"/>
              <a:t>İzleme Uzmanları</a:t>
            </a:r>
            <a:endParaRPr lang="en-US" dirty="0"/>
          </a:p>
        </p:txBody>
      </p:sp>
    </p:spTree>
    <p:extLst>
      <p:ext uri="{BB962C8B-B14F-4D97-AF65-F5344CB8AC3E}">
        <p14:creationId xmlns:p14="http://schemas.microsoft.com/office/powerpoint/2010/main" val="427495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D6F285F8-67EE-4A64-BC16-8DA9750F18DA}" type="datetime1">
              <a:rPr lang="tr-TR" smtClean="0"/>
              <a:t>13.08.2020</a:t>
            </a:fld>
            <a:endParaRPr lang="tr-TR" dirty="0"/>
          </a:p>
        </p:txBody>
      </p:sp>
      <p:sp>
        <p:nvSpPr>
          <p:cNvPr id="3" name="Slayt Numarası Yer Tutucusu 2"/>
          <p:cNvSpPr>
            <a:spLocks noGrp="1"/>
          </p:cNvSpPr>
          <p:nvPr>
            <p:ph type="sldNum" sz="quarter" idx="12"/>
          </p:nvPr>
        </p:nvSpPr>
        <p:spPr/>
        <p:txBody>
          <a:bodyPr/>
          <a:lstStyle/>
          <a:p>
            <a:fld id="{44E2198E-22F6-4CB8-A605-079F15B3062E}" type="slidenum">
              <a:rPr lang="tr-TR" smtClean="0"/>
              <a:t>17</a:t>
            </a:fld>
            <a:endParaRPr lang="tr-TR"/>
          </a:p>
        </p:txBody>
      </p:sp>
      <p:sp>
        <p:nvSpPr>
          <p:cNvPr id="2" name="Metin Yer Tutucusu 1"/>
          <p:cNvSpPr>
            <a:spLocks noGrp="1"/>
          </p:cNvSpPr>
          <p:nvPr>
            <p:ph type="body" sz="quarter" idx="13"/>
          </p:nvPr>
        </p:nvSpPr>
        <p:spPr>
          <a:xfrm>
            <a:off x="251520" y="3933056"/>
            <a:ext cx="7776418" cy="646112"/>
          </a:xfrm>
        </p:spPr>
        <p:txBody>
          <a:bodyPr anchor="ctr">
            <a:normAutofit/>
          </a:bodyPr>
          <a:lstStyle/>
          <a:p>
            <a:r>
              <a:rPr lang="tr-TR" sz="3600" dirty="0">
                <a:latin typeface="Tahoma" panose="020B0604030504040204" pitchFamily="34" charset="0"/>
                <a:ea typeface="Tahoma" panose="020B0604030504040204" pitchFamily="34" charset="0"/>
                <a:cs typeface="Tahoma" panose="020B0604030504040204" pitchFamily="34" charset="0"/>
              </a:rPr>
              <a:t>Satın Alma</a:t>
            </a:r>
          </a:p>
        </p:txBody>
      </p:sp>
    </p:spTree>
    <p:extLst>
      <p:ext uri="{BB962C8B-B14F-4D97-AF65-F5344CB8AC3E}">
        <p14:creationId xmlns:p14="http://schemas.microsoft.com/office/powerpoint/2010/main" val="40442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67543" y="1344678"/>
            <a:ext cx="8085584" cy="1396751"/>
          </a:xfrm>
        </p:spPr>
        <p:txBody>
          <a:bodyPr>
            <a:normAutofit fontScale="92500" lnSpcReduction="10000"/>
          </a:bodyPr>
          <a:lstStyle/>
          <a:p>
            <a:pPr algn="just">
              <a:buFont typeface="Wingdings" panose="05000000000000000000" pitchFamily="2" charset="2"/>
              <a:buChar char="Ø"/>
              <a:tabLst>
                <a:tab pos="542925" algn="l"/>
              </a:tabLst>
              <a:defRPr/>
            </a:pPr>
            <a:r>
              <a:rPr lang="tr-TR" sz="1800" dirty="0"/>
              <a:t>Proje uygulama döneminde yapılacak satın almaların Satın Alma Rehberinde tanımlanan kriterler doğrultusunda yapılması zorunludur. Limitler her yıl güncellenmektedir.  </a:t>
            </a:r>
          </a:p>
          <a:p>
            <a:pPr algn="just">
              <a:buFont typeface="Wingdings" panose="05000000000000000000" pitchFamily="2" charset="2"/>
              <a:buChar char="Ø"/>
              <a:tabLst>
                <a:tab pos="542925" algn="l"/>
              </a:tabLst>
              <a:defRPr/>
            </a:pPr>
            <a:endParaRPr lang="tr-TR" sz="1800" dirty="0"/>
          </a:p>
          <a:p>
            <a:pPr algn="just">
              <a:buFont typeface="Wingdings" panose="05000000000000000000" pitchFamily="2" charset="2"/>
              <a:buChar char="Ø"/>
              <a:tabLst>
                <a:tab pos="542925" algn="l"/>
              </a:tabLst>
              <a:defRPr/>
            </a:pPr>
            <a:r>
              <a:rPr lang="tr-TR" sz="1800" dirty="0"/>
              <a:t>Satın almalarda kullanılacak satın alma usulleri şunlardır:</a:t>
            </a:r>
          </a:p>
          <a:p>
            <a:pPr>
              <a:buFont typeface="Wingdings" panose="05000000000000000000" pitchFamily="2" charset="2"/>
              <a:buChar char="Ø"/>
            </a:pPr>
            <a:endParaRPr lang="tr-TR" sz="1800"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18</a:t>
            </a:fld>
            <a:endParaRPr lang="tr-TR" dirty="0"/>
          </a:p>
        </p:txBody>
      </p:sp>
      <p:sp>
        <p:nvSpPr>
          <p:cNvPr id="6" name="Metin Yer Tutucusu 5"/>
          <p:cNvSpPr>
            <a:spLocks noGrp="1"/>
          </p:cNvSpPr>
          <p:nvPr>
            <p:ph type="body" sz="quarter" idx="18"/>
          </p:nvPr>
        </p:nvSpPr>
        <p:spPr/>
        <p:txBody>
          <a:bodyPr/>
          <a:lstStyle/>
          <a:p>
            <a:r>
              <a:rPr lang="tr-TR" dirty="0"/>
              <a:t>Satın Alma</a:t>
            </a:r>
            <a:endParaRPr lang="en-US" dirty="0"/>
          </a:p>
        </p:txBody>
      </p:sp>
      <p:sp>
        <p:nvSpPr>
          <p:cNvPr id="8" name="8 Dikdörtgen"/>
          <p:cNvSpPr>
            <a:spLocks noChangeArrowheads="1"/>
          </p:cNvSpPr>
          <p:nvPr/>
        </p:nvSpPr>
        <p:spPr bwMode="auto">
          <a:xfrm>
            <a:off x="467543" y="2852936"/>
            <a:ext cx="5112569" cy="3503414"/>
          </a:xfrm>
          <a:prstGeom prst="rect">
            <a:avLst/>
          </a:prstGeom>
        </p:spPr>
        <p:txBody>
          <a:bodyPr vert="horz" lIns="91440" tIns="45720" rIns="91440" bIns="45720" rtlCol="0">
            <a:normAutofit lnSpcReduction="10000"/>
          </a:bodyPr>
          <a:lstStyle/>
          <a:p>
            <a:pPr marL="342900" indent="-342900">
              <a:spcBef>
                <a:spcPct val="20000"/>
              </a:spcBef>
              <a:buClr>
                <a:srgbClr val="FFAB2F"/>
              </a:buClr>
              <a:buFont typeface="Wingdings" panose="05000000000000000000" pitchFamily="2" charset="2"/>
              <a:buChar char="Ø"/>
              <a:tabLst>
                <a:tab pos="542925" algn="l"/>
              </a:tabLst>
            </a:pPr>
            <a:r>
              <a:rPr lang="tr-TR" dirty="0">
                <a:latin typeface="Helvetica" panose="020B0604020202020204" pitchFamily="34" charset="0"/>
                <a:cs typeface="Helvetica" panose="020B0604020202020204" pitchFamily="34" charset="0"/>
              </a:rPr>
              <a:t>Doğrudan Temin Usulü: Yaklaşık maliyeti ……. TL ve daha düşük olan her türlü alımlar için</a:t>
            </a:r>
          </a:p>
          <a:p>
            <a:pPr marL="342900" indent="-342900">
              <a:spcBef>
                <a:spcPct val="20000"/>
              </a:spcBef>
              <a:buClr>
                <a:srgbClr val="FFAB2F"/>
              </a:buClr>
              <a:buFont typeface="Wingdings" panose="05000000000000000000" pitchFamily="2" charset="2"/>
              <a:buChar char="Ø"/>
              <a:tabLst>
                <a:tab pos="542925" algn="l"/>
              </a:tabLst>
            </a:pPr>
            <a:endParaRPr lang="tr-TR" dirty="0">
              <a:latin typeface="Helvetica" panose="020B0604020202020204" pitchFamily="34" charset="0"/>
              <a:cs typeface="Helvetica" panose="020B0604020202020204" pitchFamily="34" charset="0"/>
            </a:endParaRPr>
          </a:p>
          <a:p>
            <a:pPr marL="342900" indent="-342900">
              <a:spcBef>
                <a:spcPct val="20000"/>
              </a:spcBef>
              <a:buClr>
                <a:srgbClr val="FFAB2F"/>
              </a:buClr>
              <a:buFont typeface="Wingdings" panose="05000000000000000000" pitchFamily="2" charset="2"/>
              <a:buChar char="Ø"/>
              <a:tabLst>
                <a:tab pos="542925" algn="l"/>
              </a:tabLst>
            </a:pPr>
            <a:r>
              <a:rPr lang="tr-TR" dirty="0">
                <a:latin typeface="Helvetica" panose="020B0604020202020204" pitchFamily="34" charset="0"/>
                <a:cs typeface="Helvetica" panose="020B0604020202020204" pitchFamily="34" charset="0"/>
              </a:rPr>
              <a:t>Pazarlık Usulü: Yaklaşık maliyeti …… – ……. TL arasında olan alımlar için,</a:t>
            </a:r>
          </a:p>
          <a:p>
            <a:pPr marL="342900" indent="-342900">
              <a:spcBef>
                <a:spcPct val="20000"/>
              </a:spcBef>
              <a:buClr>
                <a:srgbClr val="FFAB2F"/>
              </a:buClr>
              <a:buFont typeface="Wingdings" panose="05000000000000000000" pitchFamily="2" charset="2"/>
              <a:buChar char="Ø"/>
              <a:tabLst>
                <a:tab pos="542925" algn="l"/>
              </a:tabLst>
            </a:pPr>
            <a:endParaRPr lang="tr-TR" dirty="0">
              <a:latin typeface="Helvetica" panose="020B0604020202020204" pitchFamily="34" charset="0"/>
              <a:cs typeface="Helvetica" panose="020B0604020202020204" pitchFamily="34" charset="0"/>
            </a:endParaRPr>
          </a:p>
          <a:p>
            <a:pPr marL="342900" indent="-342900">
              <a:spcBef>
                <a:spcPct val="20000"/>
              </a:spcBef>
              <a:buClr>
                <a:srgbClr val="FFAB2F"/>
              </a:buClr>
              <a:buFont typeface="Wingdings" panose="05000000000000000000" pitchFamily="2" charset="2"/>
              <a:buChar char="Ø"/>
              <a:tabLst>
                <a:tab pos="542925" algn="l"/>
              </a:tabLst>
            </a:pPr>
            <a:r>
              <a:rPr lang="tr-TR" dirty="0">
                <a:latin typeface="Helvetica" panose="020B0604020202020204" pitchFamily="34" charset="0"/>
                <a:cs typeface="Helvetica" panose="020B0604020202020204" pitchFamily="34" charset="0"/>
              </a:rPr>
              <a:t>Açık İhale Usulü: Yaklaşık maliyeti ……… TL ve daha büyük olan alımlar için,</a:t>
            </a:r>
            <a:endParaRPr lang="tr-TR" sz="1100" dirty="0">
              <a:latin typeface="Helvetica" panose="020B0604020202020204" pitchFamily="34" charset="0"/>
              <a:cs typeface="Helvetica" panose="020B0604020202020204" pitchFamily="34" charset="0"/>
            </a:endParaRPr>
          </a:p>
          <a:p>
            <a:pPr marL="342900" indent="-342900">
              <a:spcBef>
                <a:spcPct val="20000"/>
              </a:spcBef>
              <a:buClr>
                <a:srgbClr val="FFAB2F"/>
              </a:buClr>
              <a:buFont typeface="Wingdings" panose="05000000000000000000" pitchFamily="2" charset="2"/>
              <a:buChar char="Ø"/>
              <a:tabLst>
                <a:tab pos="542925" algn="l"/>
              </a:tabLst>
            </a:pPr>
            <a:endParaRPr lang="tr-TR" dirty="0">
              <a:latin typeface="Helvetica" panose="020B0604020202020204" pitchFamily="34" charset="0"/>
              <a:cs typeface="Helvetica" panose="020B0604020202020204" pitchFamily="34" charset="0"/>
            </a:endParaRPr>
          </a:p>
          <a:p>
            <a:pPr marL="342900" indent="-342900">
              <a:spcBef>
                <a:spcPct val="20000"/>
              </a:spcBef>
              <a:buClr>
                <a:srgbClr val="FFAB2F"/>
              </a:buClr>
              <a:buFont typeface="Wingdings" panose="05000000000000000000" pitchFamily="2" charset="2"/>
              <a:buChar char="Ø"/>
              <a:tabLst>
                <a:tab pos="542925" algn="l"/>
              </a:tabLst>
            </a:pPr>
            <a:r>
              <a:rPr lang="tr-TR" dirty="0">
                <a:latin typeface="Helvetica" panose="020B0604020202020204" pitchFamily="34" charset="0"/>
                <a:cs typeface="Helvetica" panose="020B0604020202020204" pitchFamily="34" charset="0"/>
              </a:rPr>
              <a:t>Satın alma kurallarının ayrıntıları gün içerisinde anlatılacaktır. </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096" y="3255592"/>
            <a:ext cx="3002542" cy="2249008"/>
          </a:xfrm>
          <a:prstGeom prst="rect">
            <a:avLst/>
          </a:prstGeom>
        </p:spPr>
      </p:pic>
    </p:spTree>
    <p:extLst>
      <p:ext uri="{BB962C8B-B14F-4D97-AF65-F5344CB8AC3E}">
        <p14:creationId xmlns:p14="http://schemas.microsoft.com/office/powerpoint/2010/main" val="257660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124745"/>
            <a:ext cx="8229600" cy="5001420"/>
          </a:xfrm>
        </p:spPr>
        <p:txBody>
          <a:bodyPr>
            <a:normAutofit lnSpcReduction="10000"/>
          </a:bodyPr>
          <a:lstStyle/>
          <a:p>
            <a:pPr marL="0" indent="0" algn="just">
              <a:lnSpc>
                <a:spcPct val="120000"/>
              </a:lnSpc>
              <a:buNone/>
              <a:tabLst>
                <a:tab pos="542925" algn="l"/>
              </a:tabLst>
              <a:defRPr/>
            </a:pPr>
            <a:r>
              <a:rPr lang="tr-TR" dirty="0"/>
              <a:t>Ajans tarafından sağlanan mali desteğin etkin kullanılmasını sağlamak için, yararlanıcılar, satın alma faaliyetlerinde; </a:t>
            </a:r>
          </a:p>
          <a:p>
            <a:pPr marL="0" indent="0" algn="just">
              <a:lnSpc>
                <a:spcPct val="120000"/>
              </a:lnSpc>
              <a:buNone/>
              <a:tabLst>
                <a:tab pos="542925" algn="l"/>
              </a:tabLst>
              <a:defRPr/>
            </a:pPr>
            <a:endParaRPr lang="tr-TR" dirty="0"/>
          </a:p>
          <a:p>
            <a:pPr marL="792163" algn="just">
              <a:lnSpc>
                <a:spcPct val="120000"/>
              </a:lnSpc>
              <a:spcBef>
                <a:spcPts val="600"/>
              </a:spcBef>
              <a:buSzPct val="150000"/>
              <a:buFont typeface="Wingdings" panose="05000000000000000000" pitchFamily="2" charset="2"/>
              <a:buChar char="Ø"/>
              <a:tabLst>
                <a:tab pos="534988" algn="l"/>
                <a:tab pos="542925" algn="l"/>
              </a:tabLst>
              <a:defRPr/>
            </a:pPr>
            <a:r>
              <a:rPr lang="tr-TR" dirty="0"/>
              <a:t>Ayrım Gözetmeme</a:t>
            </a:r>
          </a:p>
          <a:p>
            <a:pPr marL="792163" algn="just">
              <a:lnSpc>
                <a:spcPct val="120000"/>
              </a:lnSpc>
              <a:spcBef>
                <a:spcPts val="600"/>
              </a:spcBef>
              <a:buSzPct val="150000"/>
              <a:buFont typeface="Wingdings" panose="05000000000000000000" pitchFamily="2" charset="2"/>
              <a:buChar char="Ø"/>
              <a:tabLst>
                <a:tab pos="534988" algn="l"/>
                <a:tab pos="542925" algn="l"/>
              </a:tabLst>
              <a:defRPr/>
            </a:pPr>
            <a:r>
              <a:rPr lang="tr-TR" dirty="0"/>
              <a:t>Adil Rekabet</a:t>
            </a:r>
          </a:p>
          <a:p>
            <a:pPr marL="792163" algn="just">
              <a:lnSpc>
                <a:spcPct val="120000"/>
              </a:lnSpc>
              <a:spcBef>
                <a:spcPts val="600"/>
              </a:spcBef>
              <a:buSzPct val="150000"/>
              <a:buFont typeface="Wingdings" panose="05000000000000000000" pitchFamily="2" charset="2"/>
              <a:buChar char="Ø"/>
              <a:tabLst>
                <a:tab pos="534988" algn="l"/>
                <a:tab pos="542925" algn="l"/>
              </a:tabLst>
              <a:defRPr/>
            </a:pPr>
            <a:r>
              <a:rPr lang="tr-TR" dirty="0"/>
              <a:t>Yeterli Şartnamelerin Hazırlanması</a:t>
            </a:r>
          </a:p>
          <a:p>
            <a:pPr marL="792163" algn="just">
              <a:lnSpc>
                <a:spcPct val="120000"/>
              </a:lnSpc>
              <a:spcBef>
                <a:spcPts val="600"/>
              </a:spcBef>
              <a:buSzPct val="150000"/>
              <a:buFont typeface="Wingdings" panose="05000000000000000000" pitchFamily="2" charset="2"/>
              <a:buChar char="Ø"/>
              <a:tabLst>
                <a:tab pos="534988" algn="l"/>
                <a:tab pos="542925" algn="l"/>
              </a:tabLst>
              <a:defRPr/>
            </a:pPr>
            <a:r>
              <a:rPr lang="tr-TR" dirty="0"/>
              <a:t>Etkin Duyuru</a:t>
            </a:r>
          </a:p>
          <a:p>
            <a:pPr marL="792163" algn="just">
              <a:lnSpc>
                <a:spcPct val="120000"/>
              </a:lnSpc>
              <a:spcBef>
                <a:spcPts val="600"/>
              </a:spcBef>
              <a:buSzPct val="150000"/>
              <a:buFont typeface="Wingdings" panose="05000000000000000000" pitchFamily="2" charset="2"/>
              <a:buChar char="Ø"/>
              <a:tabLst>
                <a:tab pos="534988" algn="l"/>
                <a:tab pos="542925" algn="l"/>
              </a:tabLst>
              <a:defRPr/>
            </a:pPr>
            <a:r>
              <a:rPr lang="tr-TR" dirty="0"/>
              <a:t>Yeterli Süre Tanınması </a:t>
            </a:r>
          </a:p>
          <a:p>
            <a:pPr marL="792163" algn="just">
              <a:lnSpc>
                <a:spcPct val="120000"/>
              </a:lnSpc>
              <a:spcBef>
                <a:spcPts val="600"/>
              </a:spcBef>
              <a:buSzPct val="150000"/>
              <a:buFont typeface="Wingdings" panose="05000000000000000000" pitchFamily="2" charset="2"/>
              <a:buChar char="Ø"/>
              <a:tabLst>
                <a:tab pos="534988" algn="l"/>
                <a:tab pos="542925" algn="l"/>
              </a:tabLst>
              <a:defRPr/>
            </a:pPr>
            <a:r>
              <a:rPr lang="tr-TR" dirty="0"/>
              <a:t>Uygun Objektif Kriterlerin Kullanımı</a:t>
            </a:r>
          </a:p>
          <a:p>
            <a:pPr marL="792163" algn="just">
              <a:lnSpc>
                <a:spcPct val="120000"/>
              </a:lnSpc>
              <a:spcBef>
                <a:spcPts val="600"/>
              </a:spcBef>
              <a:buSzPct val="150000"/>
              <a:buFont typeface="Wingdings" panose="05000000000000000000" pitchFamily="2" charset="2"/>
              <a:buChar char="Ø"/>
              <a:tabLst>
                <a:tab pos="534988" algn="l"/>
                <a:tab pos="542925" algn="l"/>
              </a:tabLst>
              <a:defRPr/>
            </a:pPr>
            <a:r>
              <a:rPr lang="tr-TR" dirty="0"/>
              <a:t>Kayıtların Tutulması (10 yıl süreyle muhafaza edilecek) </a:t>
            </a:r>
          </a:p>
          <a:p>
            <a:pPr algn="just">
              <a:lnSpc>
                <a:spcPct val="120000"/>
              </a:lnSpc>
              <a:buFontTx/>
              <a:buChar char="•"/>
              <a:tabLst>
                <a:tab pos="542925" algn="l"/>
              </a:tabLst>
              <a:defRPr/>
            </a:pPr>
            <a:endParaRPr lang="en-GB" dirty="0"/>
          </a:p>
          <a:p>
            <a:pPr marL="0" indent="0" algn="just">
              <a:lnSpc>
                <a:spcPct val="120000"/>
              </a:lnSpc>
              <a:buNone/>
              <a:tabLst>
                <a:tab pos="542925" algn="l"/>
              </a:tabLst>
              <a:defRPr/>
            </a:pPr>
            <a:r>
              <a:rPr lang="tr-TR" dirty="0"/>
              <a:t>gibi temel satın alma kurallarına uymak zorundadır.</a:t>
            </a:r>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19</a:t>
            </a:fld>
            <a:endParaRPr lang="tr-TR"/>
          </a:p>
        </p:txBody>
      </p:sp>
      <p:sp>
        <p:nvSpPr>
          <p:cNvPr id="6" name="Metin Yer Tutucusu 5"/>
          <p:cNvSpPr>
            <a:spLocks noGrp="1"/>
          </p:cNvSpPr>
          <p:nvPr>
            <p:ph type="body" sz="quarter" idx="18"/>
          </p:nvPr>
        </p:nvSpPr>
        <p:spPr/>
        <p:txBody>
          <a:bodyPr/>
          <a:lstStyle/>
          <a:p>
            <a:r>
              <a:rPr lang="tr-TR" dirty="0"/>
              <a:t>Satın Alma</a:t>
            </a:r>
            <a:endParaRPr lang="en-US"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276872"/>
            <a:ext cx="3233936" cy="2425452"/>
          </a:xfrm>
          <a:prstGeom prst="rect">
            <a:avLst/>
          </a:prstGeom>
        </p:spPr>
      </p:pic>
    </p:spTree>
    <p:extLst>
      <p:ext uri="{BB962C8B-B14F-4D97-AF65-F5344CB8AC3E}">
        <p14:creationId xmlns:p14="http://schemas.microsoft.com/office/powerpoint/2010/main" val="86415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sz="half" idx="1"/>
          </p:nvPr>
        </p:nvSpPr>
        <p:spPr>
          <a:xfrm>
            <a:off x="457200" y="1600201"/>
            <a:ext cx="8229600" cy="4525963"/>
          </a:xfrm>
        </p:spPr>
        <p:txBody>
          <a:bodyPr/>
          <a:lstStyle/>
          <a:p>
            <a:pPr>
              <a:buFont typeface="Wingdings" panose="05000000000000000000" pitchFamily="2" charset="2"/>
              <a:buChar char="Ø"/>
            </a:pPr>
            <a:r>
              <a:rPr lang="tr-TR" dirty="0"/>
              <a:t>Yasal Çerçeve</a:t>
            </a:r>
          </a:p>
          <a:p>
            <a:pPr>
              <a:buFont typeface="Wingdings" panose="05000000000000000000" pitchFamily="2" charset="2"/>
              <a:buChar char="Ø"/>
            </a:pPr>
            <a:r>
              <a:rPr lang="tr-TR" dirty="0"/>
              <a:t>20…. Yılı …….. Mali Destek Programı</a:t>
            </a:r>
          </a:p>
          <a:p>
            <a:pPr>
              <a:buFont typeface="Wingdings" panose="05000000000000000000" pitchFamily="2" charset="2"/>
              <a:buChar char="Ø"/>
            </a:pPr>
            <a:r>
              <a:rPr lang="tr-TR" dirty="0"/>
              <a:t>Proje Uygulama Dönemi</a:t>
            </a:r>
          </a:p>
          <a:p>
            <a:pPr>
              <a:buFont typeface="Wingdings" panose="05000000000000000000" pitchFamily="2" charset="2"/>
              <a:buChar char="Ø"/>
            </a:pPr>
            <a:r>
              <a:rPr lang="tr-TR" dirty="0"/>
              <a:t>Sözleşme ve Ekleri</a:t>
            </a:r>
          </a:p>
          <a:p>
            <a:pPr>
              <a:buFont typeface="Wingdings" panose="05000000000000000000" pitchFamily="2" charset="2"/>
              <a:buChar char="Ø"/>
            </a:pPr>
            <a:r>
              <a:rPr lang="tr-TR" dirty="0"/>
              <a:t>İzleme ve Destek Faaliyetleri</a:t>
            </a:r>
          </a:p>
          <a:p>
            <a:pPr>
              <a:buFont typeface="Wingdings" panose="05000000000000000000" pitchFamily="2" charset="2"/>
              <a:buChar char="Ø"/>
            </a:pPr>
            <a:r>
              <a:rPr lang="tr-TR" dirty="0"/>
              <a:t>Satın Alma</a:t>
            </a:r>
          </a:p>
          <a:p>
            <a:pPr>
              <a:buFont typeface="Wingdings" panose="05000000000000000000" pitchFamily="2" charset="2"/>
              <a:buChar char="Ø"/>
            </a:pPr>
            <a:r>
              <a:rPr lang="tr-TR" dirty="0"/>
              <a:t>Mali Desteklerin Ödenmesi</a:t>
            </a:r>
          </a:p>
          <a:p>
            <a:pPr>
              <a:buFont typeface="Wingdings" panose="05000000000000000000" pitchFamily="2" charset="2"/>
              <a:buChar char="Ø"/>
            </a:pPr>
            <a:r>
              <a:rPr lang="tr-TR" dirty="0"/>
              <a:t>Yararlanıcı Yükümlülükleri</a:t>
            </a:r>
          </a:p>
          <a:p>
            <a:pPr>
              <a:buFont typeface="Wingdings" panose="05000000000000000000" pitchFamily="2" charset="2"/>
              <a:buChar char="Ø"/>
            </a:pPr>
            <a:r>
              <a:rPr lang="tr-TR" dirty="0"/>
              <a:t>Kalkınma Ajansları Yönetim Sistemi(KAYS)</a:t>
            </a:r>
          </a:p>
        </p:txBody>
      </p:sp>
      <p:sp>
        <p:nvSpPr>
          <p:cNvPr id="6" name="Veri Yer Tutucusu 5"/>
          <p:cNvSpPr>
            <a:spLocks noGrp="1"/>
          </p:cNvSpPr>
          <p:nvPr>
            <p:ph type="dt" sz="half" idx="10"/>
          </p:nvPr>
        </p:nvSpPr>
        <p:spPr/>
        <p:txBody>
          <a:bodyPr/>
          <a:lstStyle/>
          <a:p>
            <a:fld id="{3632AD2E-4802-449A-95C0-394525F58CFD}" type="datetime1">
              <a:rPr lang="tr-TR" smtClean="0"/>
              <a:t>13.08.2020</a:t>
            </a:fld>
            <a:endParaRPr lang="tr-TR"/>
          </a:p>
        </p:txBody>
      </p:sp>
      <p:sp>
        <p:nvSpPr>
          <p:cNvPr id="3" name="Slayt Numarası Yer Tutucusu 2"/>
          <p:cNvSpPr>
            <a:spLocks noGrp="1"/>
          </p:cNvSpPr>
          <p:nvPr>
            <p:ph type="sldNum" sz="quarter" idx="12"/>
          </p:nvPr>
        </p:nvSpPr>
        <p:spPr/>
        <p:txBody>
          <a:bodyPr/>
          <a:lstStyle/>
          <a:p>
            <a:fld id="{44E2198E-22F6-4CB8-A605-079F15B3062E}" type="slidenum">
              <a:rPr lang="tr-TR" smtClean="0"/>
              <a:pPr/>
              <a:t>2</a:t>
            </a:fld>
            <a:endParaRPr lang="tr-TR"/>
          </a:p>
        </p:txBody>
      </p:sp>
      <p:sp>
        <p:nvSpPr>
          <p:cNvPr id="2" name="Metin Yer Tutucusu 1"/>
          <p:cNvSpPr>
            <a:spLocks noGrp="1"/>
          </p:cNvSpPr>
          <p:nvPr>
            <p:ph type="body" sz="quarter" idx="18"/>
          </p:nvPr>
        </p:nvSpPr>
        <p:spPr/>
        <p:txBody>
          <a:bodyPr/>
          <a:lstStyle/>
          <a:p>
            <a:r>
              <a:rPr lang="tr-TR" dirty="0">
                <a:latin typeface="Tahoma" panose="020B0604030504040204" pitchFamily="34" charset="0"/>
                <a:ea typeface="Tahoma" panose="020B0604030504040204" pitchFamily="34" charset="0"/>
                <a:cs typeface="Tahoma" panose="020B0604030504040204" pitchFamily="34" charset="0"/>
              </a:rPr>
              <a:t>Sunum İçeriği</a:t>
            </a:r>
          </a:p>
        </p:txBody>
      </p:sp>
    </p:spTree>
    <p:extLst>
      <p:ext uri="{BB962C8B-B14F-4D97-AF65-F5344CB8AC3E}">
        <p14:creationId xmlns:p14="http://schemas.microsoft.com/office/powerpoint/2010/main" val="407223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D6F285F8-67EE-4A64-BC16-8DA9750F18DA}" type="datetime1">
              <a:rPr lang="tr-TR" smtClean="0"/>
              <a:t>13.08.2020</a:t>
            </a:fld>
            <a:endParaRPr lang="tr-TR" dirty="0"/>
          </a:p>
        </p:txBody>
      </p:sp>
      <p:sp>
        <p:nvSpPr>
          <p:cNvPr id="3" name="Slayt Numarası Yer Tutucusu 2"/>
          <p:cNvSpPr>
            <a:spLocks noGrp="1"/>
          </p:cNvSpPr>
          <p:nvPr>
            <p:ph type="sldNum" sz="quarter" idx="12"/>
          </p:nvPr>
        </p:nvSpPr>
        <p:spPr/>
        <p:txBody>
          <a:bodyPr/>
          <a:lstStyle/>
          <a:p>
            <a:fld id="{44E2198E-22F6-4CB8-A605-079F15B3062E}" type="slidenum">
              <a:rPr lang="tr-TR" smtClean="0"/>
              <a:t>20</a:t>
            </a:fld>
            <a:endParaRPr lang="tr-TR"/>
          </a:p>
        </p:txBody>
      </p:sp>
      <p:sp>
        <p:nvSpPr>
          <p:cNvPr id="2" name="Metin Yer Tutucusu 1"/>
          <p:cNvSpPr>
            <a:spLocks noGrp="1"/>
          </p:cNvSpPr>
          <p:nvPr>
            <p:ph type="body" sz="quarter" idx="13"/>
          </p:nvPr>
        </p:nvSpPr>
        <p:spPr>
          <a:xfrm>
            <a:off x="251520" y="3933056"/>
            <a:ext cx="7776418" cy="646112"/>
          </a:xfrm>
        </p:spPr>
        <p:txBody>
          <a:bodyPr anchor="ctr">
            <a:normAutofit/>
          </a:bodyPr>
          <a:lstStyle/>
          <a:p>
            <a:r>
              <a:rPr lang="tr-TR" sz="3600" dirty="0"/>
              <a:t>Mali Desteklerin Ödenmesi</a:t>
            </a:r>
            <a:endParaRPr lang="en-US" sz="3600" dirty="0"/>
          </a:p>
        </p:txBody>
      </p:sp>
    </p:spTree>
    <p:extLst>
      <p:ext uri="{BB962C8B-B14F-4D97-AF65-F5344CB8AC3E}">
        <p14:creationId xmlns:p14="http://schemas.microsoft.com/office/powerpoint/2010/main" val="300863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2"/>
          <p:cNvSpPr>
            <a:spLocks noGrp="1"/>
          </p:cNvSpPr>
          <p:nvPr>
            <p:ph sz="half" idx="1"/>
          </p:nvPr>
        </p:nvSpPr>
        <p:spPr>
          <a:xfrm>
            <a:off x="357188" y="908720"/>
            <a:ext cx="8229600" cy="1036711"/>
          </a:xfrm>
        </p:spPr>
        <p:txBody>
          <a:bodyPr/>
          <a:lstStyle/>
          <a:p>
            <a:pPr marL="0" indent="0">
              <a:buNone/>
            </a:pPr>
            <a:r>
              <a:rPr lang="tr-TR" dirty="0"/>
              <a:t>Ajans tarafından yapılacak ödemeler, yararlanıcının Ajans tarafından belirlenecek kamu bankası nezdinde açtırmış olduğu proje hesabına yapılır. </a:t>
            </a:r>
            <a:endParaRPr lang="tr-TR" sz="2000" dirty="0"/>
          </a:p>
          <a:p>
            <a:pPr marL="0" indent="0">
              <a:buNone/>
            </a:pPr>
            <a:endParaRPr lang="tr-TR"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21</a:t>
            </a:fld>
            <a:endParaRPr lang="tr-TR"/>
          </a:p>
        </p:txBody>
      </p:sp>
      <p:sp>
        <p:nvSpPr>
          <p:cNvPr id="6" name="Metin Yer Tutucusu 5"/>
          <p:cNvSpPr>
            <a:spLocks noGrp="1"/>
          </p:cNvSpPr>
          <p:nvPr>
            <p:ph type="body" sz="quarter" idx="18"/>
          </p:nvPr>
        </p:nvSpPr>
        <p:spPr/>
        <p:txBody>
          <a:bodyPr/>
          <a:lstStyle/>
          <a:p>
            <a:r>
              <a:rPr lang="tr-TR" dirty="0"/>
              <a:t>Mali Desteklerin Ödenmesi</a:t>
            </a:r>
            <a:endParaRPr lang="en-US" dirty="0"/>
          </a:p>
        </p:txBody>
      </p:sp>
      <p:sp>
        <p:nvSpPr>
          <p:cNvPr id="10" name="6 Dikdörtgen"/>
          <p:cNvSpPr>
            <a:spLocks noChangeArrowheads="1"/>
          </p:cNvSpPr>
          <p:nvPr/>
        </p:nvSpPr>
        <p:spPr bwMode="auto">
          <a:xfrm>
            <a:off x="357188" y="1945431"/>
            <a:ext cx="788722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lnSpc>
                <a:spcPct val="150000"/>
              </a:lnSpc>
              <a:spcBef>
                <a:spcPts val="600"/>
              </a:spcBef>
              <a:buFont typeface="Wingdings" panose="05000000000000000000" pitchFamily="2" charset="2"/>
              <a:buChar char="Ø"/>
            </a:pPr>
            <a:r>
              <a:rPr lang="tr-TR" dirty="0">
                <a:latin typeface="Helvetica" panose="020B0604020202020204" pitchFamily="34" charset="0"/>
                <a:cs typeface="Helvetica" panose="020B0604020202020204" pitchFamily="34" charset="0"/>
              </a:rPr>
              <a:t>Ödemeler, projeye özel hesap  numarasına, transfer talimatı ile gerçekleştirilir,</a:t>
            </a:r>
          </a:p>
          <a:p>
            <a:pPr marL="285750" indent="-285750" algn="just">
              <a:lnSpc>
                <a:spcPct val="150000"/>
              </a:lnSpc>
              <a:spcBef>
                <a:spcPts val="600"/>
              </a:spcBef>
              <a:buFont typeface="Wingdings" panose="05000000000000000000" pitchFamily="2" charset="2"/>
              <a:buChar char="Ø"/>
            </a:pPr>
            <a:r>
              <a:rPr lang="tr-TR" dirty="0">
                <a:latin typeface="Helvetica" panose="020B0604020202020204" pitchFamily="34" charset="0"/>
                <a:cs typeface="Helvetica" panose="020B0604020202020204" pitchFamily="34" charset="0"/>
              </a:rPr>
              <a:t>Proje hesabı Ajansın yetkilendirilmiş personeli tarafından yakından takip edilir.</a:t>
            </a:r>
          </a:p>
        </p:txBody>
      </p:sp>
    </p:spTree>
    <p:extLst>
      <p:ext uri="{BB962C8B-B14F-4D97-AF65-F5344CB8AC3E}">
        <p14:creationId xmlns:p14="http://schemas.microsoft.com/office/powerpoint/2010/main" val="122994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22</a:t>
            </a:fld>
            <a:endParaRPr lang="tr-TR"/>
          </a:p>
        </p:txBody>
      </p:sp>
      <p:sp>
        <p:nvSpPr>
          <p:cNvPr id="6" name="Metin Yer Tutucusu 5"/>
          <p:cNvSpPr>
            <a:spLocks noGrp="1"/>
          </p:cNvSpPr>
          <p:nvPr>
            <p:ph type="body" sz="quarter" idx="18"/>
          </p:nvPr>
        </p:nvSpPr>
        <p:spPr/>
        <p:txBody>
          <a:bodyPr/>
          <a:lstStyle/>
          <a:p>
            <a:r>
              <a:rPr lang="tr-TR" dirty="0"/>
              <a:t>Mali Desteklerin Ödenmesi</a:t>
            </a:r>
            <a:endParaRPr lang="en-US" dirty="0"/>
          </a:p>
          <a:p>
            <a:endParaRPr lang="en-US" dirty="0"/>
          </a:p>
        </p:txBody>
      </p:sp>
      <p:sp>
        <p:nvSpPr>
          <p:cNvPr id="7" name="Rectangle 6"/>
          <p:cNvSpPr>
            <a:spLocks noChangeArrowheads="1"/>
          </p:cNvSpPr>
          <p:nvPr/>
        </p:nvSpPr>
        <p:spPr bwMode="auto">
          <a:xfrm>
            <a:off x="3635896" y="1196753"/>
            <a:ext cx="504056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Bef>
                <a:spcPts val="600"/>
              </a:spcBef>
              <a:spcAft>
                <a:spcPts val="600"/>
              </a:spcAft>
              <a:buFont typeface="Wingdings" panose="05000000000000000000" pitchFamily="2" charset="2"/>
              <a:buChar char="Ø"/>
            </a:pPr>
            <a:r>
              <a:rPr lang="tr-TR" sz="1600" dirty="0">
                <a:latin typeface="Helvetica" panose="020B0604020202020204" pitchFamily="34" charset="0"/>
                <a:cs typeface="Helvetica" panose="020B0604020202020204" pitchFamily="34" charset="0"/>
              </a:rPr>
              <a:t>Ön ödemeye bloke konulmakta olup kullanılabilmesi Ajans iznine tabidir.</a:t>
            </a:r>
          </a:p>
          <a:p>
            <a:pPr marL="285750" indent="-285750" algn="just">
              <a:spcBef>
                <a:spcPts val="600"/>
              </a:spcBef>
              <a:spcAft>
                <a:spcPts val="600"/>
              </a:spcAft>
              <a:buFont typeface="Wingdings" panose="05000000000000000000" pitchFamily="2" charset="2"/>
              <a:buChar char="Ø"/>
            </a:pPr>
            <a:r>
              <a:rPr lang="tr-TR" sz="1600" dirty="0">
                <a:latin typeface="Helvetica" panose="020B0604020202020204" pitchFamily="34" charset="0"/>
                <a:cs typeface="Helvetica" panose="020B0604020202020204" pitchFamily="34" charset="0"/>
              </a:rPr>
              <a:t>Proje hesabından elde edilen bütün faiz geliri ile  bunun üzerindeki her  türlü  hak  Ajansa aittir. Kamu kurumlarının uyguladığı projelerde faiz geliri Ajans ile ilgili kurum arasında paylaşılacaktır.</a:t>
            </a:r>
          </a:p>
          <a:p>
            <a:pPr marL="285750" indent="-285750" algn="just">
              <a:spcBef>
                <a:spcPts val="600"/>
              </a:spcBef>
              <a:spcAft>
                <a:spcPts val="600"/>
              </a:spcAft>
              <a:buFont typeface="Wingdings" panose="05000000000000000000" pitchFamily="2" charset="2"/>
              <a:buChar char="Ø"/>
            </a:pPr>
            <a:r>
              <a:rPr lang="tr-TR" sz="1600" dirty="0">
                <a:latin typeface="Helvetica" panose="020B0604020202020204" pitchFamily="34" charset="0"/>
                <a:cs typeface="Helvetica" panose="020B0604020202020204" pitchFamily="34" charset="0"/>
              </a:rPr>
              <a:t>Ara ödemenin yapılabilmesi, ön ödeme tutarının ve aynı oranda yararlanıcının eş finansman tutarının usulüne uygun harcanmasına bağlıdır.</a:t>
            </a:r>
          </a:p>
          <a:p>
            <a:pPr marL="285750" indent="-285750" algn="just">
              <a:spcBef>
                <a:spcPts val="600"/>
              </a:spcBef>
              <a:spcAft>
                <a:spcPts val="600"/>
              </a:spcAft>
              <a:buFont typeface="Wingdings" panose="05000000000000000000" pitchFamily="2" charset="2"/>
              <a:buChar char="Ø"/>
            </a:pPr>
            <a:r>
              <a:rPr lang="tr-TR" sz="1600" dirty="0">
                <a:latin typeface="Helvetica" panose="020B0604020202020204" pitchFamily="34" charset="0"/>
                <a:cs typeface="Helvetica" panose="020B0604020202020204" pitchFamily="34" charset="0"/>
              </a:rPr>
              <a:t>Ön ödeme sonrası tüm ödemeler, hak ediş esasına göre  gerçekleştirilir.</a:t>
            </a:r>
          </a:p>
          <a:p>
            <a:pPr marL="285750" indent="-285750" algn="just">
              <a:spcBef>
                <a:spcPts val="600"/>
              </a:spcBef>
              <a:spcAft>
                <a:spcPts val="600"/>
              </a:spcAft>
              <a:buFont typeface="Wingdings" panose="05000000000000000000" pitchFamily="2" charset="2"/>
              <a:buChar char="Ø"/>
            </a:pPr>
            <a:r>
              <a:rPr lang="tr-TR" sz="1600" dirty="0">
                <a:latin typeface="Helvetica" panose="020B0604020202020204" pitchFamily="34" charset="0"/>
                <a:cs typeface="Helvetica" panose="020B0604020202020204" pitchFamily="34" charset="0"/>
              </a:rPr>
              <a:t>Ara ve nihai ödemelerin yapılabilmesi için ara ve nihai rapor ile ödeme belgelerinin sunulmuş olması gerekir.</a:t>
            </a:r>
          </a:p>
          <a:p>
            <a:pPr marL="285750" indent="-285750" algn="just">
              <a:spcBef>
                <a:spcPts val="600"/>
              </a:spcBef>
              <a:spcAft>
                <a:spcPts val="600"/>
              </a:spcAft>
              <a:buFont typeface="Wingdings" panose="05000000000000000000" pitchFamily="2" charset="2"/>
              <a:buChar char="Ø"/>
            </a:pPr>
            <a:r>
              <a:rPr lang="tr-TR" sz="1600" dirty="0">
                <a:latin typeface="Helvetica" panose="020B0604020202020204" pitchFamily="34" charset="0"/>
                <a:cs typeface="Helvetica" panose="020B0604020202020204" pitchFamily="34" charset="0"/>
              </a:rPr>
              <a:t>Sözleşmede  öngörülen  toplam  destek  tutarının  </a:t>
            </a:r>
            <a:r>
              <a:rPr lang="tr-TR" sz="1600" i="1" dirty="0">
                <a:latin typeface="Helvetica" panose="020B0604020202020204" pitchFamily="34" charset="0"/>
                <a:cs typeface="Helvetica" panose="020B0604020202020204" pitchFamily="34" charset="0"/>
              </a:rPr>
              <a:t>en  az  yüzde  onu  </a:t>
            </a:r>
            <a:r>
              <a:rPr lang="tr-TR" sz="1600" dirty="0">
                <a:latin typeface="Helvetica" panose="020B0604020202020204" pitchFamily="34" charset="0"/>
                <a:cs typeface="Helvetica" panose="020B0604020202020204" pitchFamily="34" charset="0"/>
              </a:rPr>
              <a:t>nihai  raporun sunulmasından   sonra   ödenir.</a:t>
            </a:r>
          </a:p>
        </p:txBody>
      </p:sp>
      <p:graphicFrame>
        <p:nvGraphicFramePr>
          <p:cNvPr id="8" name="Diyagram 7"/>
          <p:cNvGraphicFramePr/>
          <p:nvPr>
            <p:extLst>
              <p:ext uri="{D42A27DB-BD31-4B8C-83A1-F6EECF244321}">
                <p14:modId xmlns:p14="http://schemas.microsoft.com/office/powerpoint/2010/main" val="3667266916"/>
              </p:ext>
            </p:extLst>
          </p:nvPr>
        </p:nvGraphicFramePr>
        <p:xfrm>
          <a:off x="539552" y="1140166"/>
          <a:ext cx="3168352" cy="4881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39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D6F285F8-67EE-4A64-BC16-8DA9750F18DA}" type="datetime1">
              <a:rPr lang="tr-TR" smtClean="0"/>
              <a:t>13.08.2020</a:t>
            </a:fld>
            <a:endParaRPr lang="tr-TR" dirty="0"/>
          </a:p>
        </p:txBody>
      </p:sp>
      <p:sp>
        <p:nvSpPr>
          <p:cNvPr id="3" name="Slayt Numarası Yer Tutucusu 2"/>
          <p:cNvSpPr>
            <a:spLocks noGrp="1"/>
          </p:cNvSpPr>
          <p:nvPr>
            <p:ph type="sldNum" sz="quarter" idx="12"/>
          </p:nvPr>
        </p:nvSpPr>
        <p:spPr/>
        <p:txBody>
          <a:bodyPr/>
          <a:lstStyle/>
          <a:p>
            <a:fld id="{44E2198E-22F6-4CB8-A605-079F15B3062E}" type="slidenum">
              <a:rPr lang="tr-TR" smtClean="0"/>
              <a:t>23</a:t>
            </a:fld>
            <a:endParaRPr lang="tr-TR"/>
          </a:p>
        </p:txBody>
      </p:sp>
      <p:sp>
        <p:nvSpPr>
          <p:cNvPr id="2" name="Metin Yer Tutucusu 1"/>
          <p:cNvSpPr>
            <a:spLocks noGrp="1"/>
          </p:cNvSpPr>
          <p:nvPr>
            <p:ph type="body" sz="quarter" idx="13"/>
          </p:nvPr>
        </p:nvSpPr>
        <p:spPr>
          <a:xfrm>
            <a:off x="251520" y="3933056"/>
            <a:ext cx="7776418" cy="646112"/>
          </a:xfrm>
        </p:spPr>
        <p:txBody>
          <a:bodyPr anchor="ctr">
            <a:normAutofit/>
          </a:bodyPr>
          <a:lstStyle/>
          <a:p>
            <a:r>
              <a:rPr lang="tr-TR" sz="3600" dirty="0"/>
              <a:t>Yararlanıcı Yükümlülükleri</a:t>
            </a:r>
            <a:endParaRPr lang="en-US" sz="3600" dirty="0"/>
          </a:p>
        </p:txBody>
      </p:sp>
    </p:spTree>
    <p:extLst>
      <p:ext uri="{BB962C8B-B14F-4D97-AF65-F5344CB8AC3E}">
        <p14:creationId xmlns:p14="http://schemas.microsoft.com/office/powerpoint/2010/main" val="318842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052735"/>
            <a:ext cx="8291264" cy="5400601"/>
          </a:xfrm>
        </p:spPr>
        <p:txBody>
          <a:bodyPr>
            <a:noAutofit/>
          </a:bodyPr>
          <a:lstStyle/>
          <a:p>
            <a:pPr marL="800100" indent="-457200" algn="just">
              <a:spcBef>
                <a:spcPts val="1200"/>
              </a:spcBef>
              <a:buFont typeface="Wingdings" panose="05000000000000000000" pitchFamily="2" charset="2"/>
              <a:buChar char="Ø"/>
              <a:defRPr/>
            </a:pPr>
            <a:r>
              <a:rPr lang="tr-TR" dirty="0"/>
              <a:t>Proje kilit personelinin (özellikle proje yöneticisi, muhasebeci, raporlama sorumlusu) ilk izleme ziyaretinde hazır bulunmasını sağlamak</a:t>
            </a:r>
          </a:p>
          <a:p>
            <a:pPr marL="800100" indent="-457200" algn="just">
              <a:spcBef>
                <a:spcPts val="1200"/>
              </a:spcBef>
              <a:buFont typeface="Wingdings" panose="05000000000000000000" pitchFamily="2" charset="2"/>
              <a:buChar char="Ø"/>
              <a:defRPr/>
            </a:pPr>
            <a:r>
              <a:rPr lang="tr-TR" dirty="0"/>
              <a:t>İlk izleme ziyaretinde projeleri hakkında destekleyici belgelerle birlikte gerçek ve güncel bilgiler sunmak</a:t>
            </a:r>
          </a:p>
          <a:p>
            <a:pPr marL="800100" indent="-457200" algn="just">
              <a:spcBef>
                <a:spcPts val="1200"/>
              </a:spcBef>
              <a:buFont typeface="Wingdings" panose="05000000000000000000" pitchFamily="2" charset="2"/>
              <a:buChar char="Ø"/>
              <a:defRPr/>
            </a:pPr>
            <a:r>
              <a:rPr lang="tr-TR" dirty="0"/>
              <a:t>İzleme ekibi ile birlikte düzenli izleme ziyareti takvimi düzenlemek</a:t>
            </a:r>
          </a:p>
          <a:p>
            <a:pPr marL="800100" indent="-457200" algn="just">
              <a:spcBef>
                <a:spcPts val="1200"/>
              </a:spcBef>
              <a:buFont typeface="Wingdings" panose="05000000000000000000" pitchFamily="2" charset="2"/>
              <a:buChar char="Ø"/>
              <a:defRPr/>
            </a:pPr>
            <a:r>
              <a:rPr lang="tr-TR" dirty="0"/>
              <a:t>İzleme ekibi ile birlikte harcama takvimi düzenlemek</a:t>
            </a:r>
          </a:p>
          <a:p>
            <a:pPr marL="800100" indent="-457200" algn="just">
              <a:spcBef>
                <a:spcPts val="1200"/>
              </a:spcBef>
              <a:buFont typeface="Wingdings" panose="05000000000000000000" pitchFamily="2" charset="2"/>
              <a:buChar char="Ø"/>
              <a:defRPr/>
            </a:pPr>
            <a:r>
              <a:rPr lang="tr-TR" dirty="0"/>
              <a:t>İzleme ekibinin desteğiyle başvuruda belirlenen performans göstergelerini gözden geçirmek. </a:t>
            </a:r>
          </a:p>
          <a:p>
            <a:pPr marL="800100" indent="-457200" algn="just">
              <a:spcBef>
                <a:spcPts val="1200"/>
              </a:spcBef>
              <a:buFont typeface="Wingdings" panose="05000000000000000000" pitchFamily="2" charset="2"/>
              <a:buChar char="Ø"/>
              <a:defRPr/>
            </a:pPr>
            <a:r>
              <a:rPr lang="tr-TR" dirty="0"/>
              <a:t>İzleme ekibinin desteğiyle proje uygulamasındaki ihtiyaçlarını belirlemek.</a:t>
            </a:r>
          </a:p>
          <a:p>
            <a:endParaRPr lang="tr-TR" sz="1100"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24</a:t>
            </a:fld>
            <a:endParaRPr lang="tr-TR"/>
          </a:p>
        </p:txBody>
      </p:sp>
      <p:sp>
        <p:nvSpPr>
          <p:cNvPr id="6" name="Metin Yer Tutucusu 5"/>
          <p:cNvSpPr>
            <a:spLocks noGrp="1"/>
          </p:cNvSpPr>
          <p:nvPr>
            <p:ph type="body" sz="quarter" idx="18"/>
          </p:nvPr>
        </p:nvSpPr>
        <p:spPr/>
        <p:txBody>
          <a:bodyPr/>
          <a:lstStyle/>
          <a:p>
            <a:r>
              <a:rPr lang="en-US" dirty="0" err="1"/>
              <a:t>Yararlanıcı</a:t>
            </a:r>
            <a:r>
              <a:rPr lang="en-US" dirty="0"/>
              <a:t> </a:t>
            </a:r>
            <a:r>
              <a:rPr lang="tr-TR" dirty="0"/>
              <a:t>Y</a:t>
            </a:r>
            <a:r>
              <a:rPr lang="en-US" dirty="0" err="1"/>
              <a:t>ükümlülükleri</a:t>
            </a:r>
            <a:r>
              <a:rPr lang="en-US" dirty="0"/>
              <a:t> / </a:t>
            </a:r>
            <a:r>
              <a:rPr lang="tr-TR" dirty="0"/>
              <a:t>İ</a:t>
            </a:r>
            <a:r>
              <a:rPr lang="en-US" dirty="0" err="1"/>
              <a:t>lk</a:t>
            </a:r>
            <a:r>
              <a:rPr lang="en-US" dirty="0"/>
              <a:t> </a:t>
            </a:r>
            <a:r>
              <a:rPr lang="tr-TR" dirty="0"/>
              <a:t>İz</a:t>
            </a:r>
            <a:r>
              <a:rPr lang="en-US" dirty="0" err="1"/>
              <a:t>leme</a:t>
            </a:r>
            <a:endParaRPr lang="en-US" dirty="0"/>
          </a:p>
          <a:p>
            <a:endParaRPr lang="en-US" dirty="0"/>
          </a:p>
        </p:txBody>
      </p:sp>
    </p:spTree>
    <p:extLst>
      <p:ext uri="{BB962C8B-B14F-4D97-AF65-F5344CB8AC3E}">
        <p14:creationId xmlns:p14="http://schemas.microsoft.com/office/powerpoint/2010/main" val="154609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196753"/>
            <a:ext cx="8229600" cy="4929412"/>
          </a:xfrm>
        </p:spPr>
        <p:txBody>
          <a:bodyPr/>
          <a:lstStyle/>
          <a:p>
            <a:pPr>
              <a:spcBef>
                <a:spcPts val="1800"/>
              </a:spcBef>
              <a:buFont typeface="Wingdings" panose="05000000000000000000" pitchFamily="2" charset="2"/>
              <a:buChar char="Ø"/>
              <a:defRPr/>
            </a:pPr>
            <a:r>
              <a:rPr lang="tr-TR" dirty="0"/>
              <a:t>İzleme ekibinin desteğiyle projedeki satın alma faaliyetlerindeki önemli tarihleri belirlemek</a:t>
            </a:r>
          </a:p>
          <a:p>
            <a:pPr>
              <a:spcBef>
                <a:spcPts val="1800"/>
              </a:spcBef>
              <a:buFont typeface="Wingdings" panose="05000000000000000000" pitchFamily="2" charset="2"/>
              <a:buChar char="Ø"/>
              <a:defRPr/>
            </a:pPr>
            <a:r>
              <a:rPr lang="tr-TR" dirty="0"/>
              <a:t>Ziyaret tarihinde yararlanıcının uygun olmaması durumunda ilgili Ajans uzmanını bilgilendirmek</a:t>
            </a:r>
          </a:p>
          <a:p>
            <a:pPr>
              <a:spcBef>
                <a:spcPts val="1800"/>
              </a:spcBef>
              <a:buFont typeface="Wingdings" panose="05000000000000000000" pitchFamily="2" charset="2"/>
              <a:buChar char="Ø"/>
              <a:defRPr/>
            </a:pPr>
            <a:r>
              <a:rPr lang="tr-TR" dirty="0"/>
              <a:t>Projenin ihtiyaçları ve problemleri hakkında izleme ekibini bilgilendirmek</a:t>
            </a:r>
          </a:p>
          <a:p>
            <a:pPr>
              <a:spcBef>
                <a:spcPts val="1800"/>
              </a:spcBef>
              <a:buFont typeface="Wingdings" panose="05000000000000000000" pitchFamily="2" charset="2"/>
              <a:buChar char="Ø"/>
              <a:defRPr/>
            </a:pPr>
            <a:r>
              <a:rPr lang="tr-TR" dirty="0"/>
              <a:t>İzleme ziyareti raporunu inceleyerek, itirazları ile (eğer varsa) beraber imzalamak</a:t>
            </a:r>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25</a:t>
            </a:fld>
            <a:endParaRPr lang="tr-TR"/>
          </a:p>
        </p:txBody>
      </p:sp>
      <p:sp>
        <p:nvSpPr>
          <p:cNvPr id="6" name="Metin Yer Tutucusu 5"/>
          <p:cNvSpPr>
            <a:spLocks noGrp="1"/>
          </p:cNvSpPr>
          <p:nvPr>
            <p:ph type="body" sz="quarter" idx="18"/>
          </p:nvPr>
        </p:nvSpPr>
        <p:spPr/>
        <p:txBody>
          <a:bodyPr>
            <a:normAutofit/>
          </a:bodyPr>
          <a:lstStyle/>
          <a:p>
            <a:r>
              <a:rPr lang="en-US" dirty="0" err="1"/>
              <a:t>Yararlanıcı</a:t>
            </a:r>
            <a:r>
              <a:rPr lang="en-US" dirty="0"/>
              <a:t> </a:t>
            </a:r>
            <a:r>
              <a:rPr lang="tr-TR" dirty="0" err="1"/>
              <a:t>Y</a:t>
            </a:r>
            <a:r>
              <a:rPr lang="en-US" dirty="0" err="1"/>
              <a:t>ükümlülükleri</a:t>
            </a:r>
            <a:r>
              <a:rPr lang="en-US" dirty="0"/>
              <a:t> / </a:t>
            </a:r>
            <a:r>
              <a:rPr lang="tr-TR" dirty="0"/>
              <a:t>Düzenli</a:t>
            </a:r>
            <a:r>
              <a:rPr lang="en-US" dirty="0"/>
              <a:t> </a:t>
            </a:r>
            <a:r>
              <a:rPr lang="tr-TR" dirty="0"/>
              <a:t>İz</a:t>
            </a:r>
            <a:r>
              <a:rPr lang="en-US" dirty="0" err="1"/>
              <a:t>leme</a:t>
            </a:r>
            <a:endParaRPr lang="en-US" dirty="0"/>
          </a:p>
        </p:txBody>
      </p:sp>
    </p:spTree>
    <p:extLst>
      <p:ext uri="{BB962C8B-B14F-4D97-AF65-F5344CB8AC3E}">
        <p14:creationId xmlns:p14="http://schemas.microsoft.com/office/powerpoint/2010/main" val="1300372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124745"/>
            <a:ext cx="8229600" cy="5001420"/>
          </a:xfrm>
        </p:spPr>
        <p:txBody>
          <a:bodyPr>
            <a:noAutofit/>
          </a:bodyPr>
          <a:lstStyle/>
          <a:p>
            <a:pPr algn="just">
              <a:spcBef>
                <a:spcPts val="1800"/>
              </a:spcBef>
              <a:buFont typeface="Wingdings" panose="05000000000000000000" pitchFamily="2" charset="2"/>
              <a:buChar char="Ø"/>
              <a:defRPr/>
            </a:pPr>
            <a:r>
              <a:rPr lang="tr-TR" sz="1800" dirty="0"/>
              <a:t>Ara ve nihai raporları KAYS üzerinden hazırlamak ve ayrıca matbu olarak sunmak</a:t>
            </a:r>
          </a:p>
          <a:p>
            <a:pPr algn="just">
              <a:spcBef>
                <a:spcPts val="1800"/>
              </a:spcBef>
              <a:buFont typeface="Wingdings" panose="05000000000000000000" pitchFamily="2" charset="2"/>
              <a:buChar char="Ø"/>
              <a:defRPr/>
            </a:pPr>
            <a:r>
              <a:rPr lang="tr-TR" sz="1800" dirty="0"/>
              <a:t>Raporları nihai olarak göndermeden önce taslak hallerini Ajansa göndererek görüşlerini almak</a:t>
            </a:r>
          </a:p>
          <a:p>
            <a:pPr algn="just">
              <a:spcBef>
                <a:spcPts val="1800"/>
              </a:spcBef>
              <a:buFont typeface="Wingdings" panose="05000000000000000000" pitchFamily="2" charset="2"/>
              <a:buChar char="Ø"/>
              <a:defRPr/>
            </a:pPr>
            <a:r>
              <a:rPr lang="tr-TR" sz="1800" dirty="0"/>
              <a:t>Raporları Ajansın görüşleri doğrultusunda revize ederek Ajansa sunmak</a:t>
            </a:r>
          </a:p>
          <a:p>
            <a:pPr algn="just">
              <a:spcBef>
                <a:spcPts val="1800"/>
              </a:spcBef>
              <a:buFont typeface="Wingdings" panose="05000000000000000000" pitchFamily="2" charset="2"/>
              <a:buChar char="Ø"/>
              <a:defRPr/>
            </a:pPr>
            <a:r>
              <a:rPr lang="tr-TR" sz="1800" dirty="0"/>
              <a:t>Raporları ödeme talepleri ile birlikte sunmak</a:t>
            </a:r>
          </a:p>
          <a:p>
            <a:pPr algn="just">
              <a:spcBef>
                <a:spcPts val="1800"/>
              </a:spcBef>
              <a:buFont typeface="Wingdings" panose="05000000000000000000" pitchFamily="2" charset="2"/>
              <a:buChar char="Ø"/>
              <a:defRPr/>
            </a:pPr>
            <a:r>
              <a:rPr lang="tr-TR" sz="1800" dirty="0"/>
              <a:t>Nihai raporu bütün destekleyici belgelerle beraber proje bitiminden sonra </a:t>
            </a:r>
            <a:r>
              <a:rPr lang="tr-TR" sz="1800" b="1" i="1" u="sng" dirty="0"/>
              <a:t>30 gün</a:t>
            </a:r>
            <a:r>
              <a:rPr lang="tr-TR" sz="1800" b="1" u="sng" dirty="0"/>
              <a:t> </a:t>
            </a:r>
            <a:r>
              <a:rPr lang="tr-TR" sz="1800" dirty="0"/>
              <a:t>içinde sunmak</a:t>
            </a:r>
          </a:p>
          <a:p>
            <a:pPr algn="just">
              <a:spcBef>
                <a:spcPts val="1800"/>
              </a:spcBef>
              <a:buFont typeface="Wingdings" panose="05000000000000000000" pitchFamily="2" charset="2"/>
              <a:buChar char="Ø"/>
              <a:defRPr/>
            </a:pPr>
            <a:r>
              <a:rPr lang="tr-TR" sz="1800" dirty="0"/>
              <a:t>Raporlama yükümlülüklerini yerine getirmeyen Yararlanıcılar hakkında Ajans </a:t>
            </a:r>
            <a:r>
              <a:rPr lang="tr-TR" sz="1800" b="1" u="sng" dirty="0"/>
              <a:t>fesih, para cezası </a:t>
            </a:r>
            <a:r>
              <a:rPr lang="tr-TR" sz="1800" dirty="0"/>
              <a:t>gibi yaptırımlar uygular.(Bakınız: Özel Koşullar Madde 7)</a:t>
            </a:r>
          </a:p>
          <a:p>
            <a:pPr marL="0" indent="0">
              <a:buNone/>
            </a:pPr>
            <a:endParaRPr lang="tr-TR" sz="1800"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26</a:t>
            </a:fld>
            <a:endParaRPr lang="tr-TR"/>
          </a:p>
        </p:txBody>
      </p:sp>
      <p:sp>
        <p:nvSpPr>
          <p:cNvPr id="6" name="Metin Yer Tutucusu 5"/>
          <p:cNvSpPr>
            <a:spLocks noGrp="1"/>
          </p:cNvSpPr>
          <p:nvPr>
            <p:ph type="body" sz="quarter" idx="18"/>
          </p:nvPr>
        </p:nvSpPr>
        <p:spPr/>
        <p:txBody>
          <a:bodyPr>
            <a:normAutofit/>
          </a:bodyPr>
          <a:lstStyle/>
          <a:p>
            <a:r>
              <a:rPr lang="tr-TR" dirty="0"/>
              <a:t>Yararlanıcı Yükümlülükleri / Ara ve Nihai Raporlar</a:t>
            </a:r>
            <a:endParaRPr lang="en-US" dirty="0"/>
          </a:p>
        </p:txBody>
      </p:sp>
    </p:spTree>
    <p:extLst>
      <p:ext uri="{BB962C8B-B14F-4D97-AF65-F5344CB8AC3E}">
        <p14:creationId xmlns:p14="http://schemas.microsoft.com/office/powerpoint/2010/main" val="1300372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600201"/>
            <a:ext cx="4546848" cy="4525963"/>
          </a:xfrm>
        </p:spPr>
        <p:txBody>
          <a:bodyPr>
            <a:normAutofit/>
          </a:bodyPr>
          <a:lstStyle/>
          <a:p>
            <a:pPr>
              <a:spcBef>
                <a:spcPts val="1800"/>
              </a:spcBef>
              <a:buFont typeface="Wingdings" panose="05000000000000000000" pitchFamily="2" charset="2"/>
              <a:buChar char="Ø"/>
              <a:defRPr/>
            </a:pPr>
            <a:r>
              <a:rPr lang="tr-TR" dirty="0"/>
              <a:t>Bildirimin gerekliliği hakkında Ajansa danışmak</a:t>
            </a:r>
          </a:p>
          <a:p>
            <a:pPr>
              <a:spcBef>
                <a:spcPts val="1800"/>
              </a:spcBef>
              <a:buFont typeface="Wingdings" panose="05000000000000000000" pitchFamily="2" charset="2"/>
              <a:buChar char="Ø"/>
              <a:defRPr/>
            </a:pPr>
            <a:r>
              <a:rPr lang="tr-TR" dirty="0"/>
              <a:t>Taslak bildirim mektubunu KAYS üzerinden hazırlamak ve onaylamak.</a:t>
            </a:r>
          </a:p>
          <a:p>
            <a:pPr>
              <a:spcBef>
                <a:spcPts val="1800"/>
              </a:spcBef>
              <a:buFont typeface="Wingdings" panose="05000000000000000000" pitchFamily="2" charset="2"/>
              <a:buChar char="Ø"/>
              <a:defRPr/>
            </a:pPr>
            <a:r>
              <a:rPr lang="tr-TR" dirty="0"/>
              <a:t>Mektubu Ajansın görüşleri doğrultusunda revize ederek KAYS üzerinden ve matbu halde Ajansa göndermek</a:t>
            </a:r>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27</a:t>
            </a:fld>
            <a:endParaRPr lang="tr-TR"/>
          </a:p>
        </p:txBody>
      </p:sp>
      <p:sp>
        <p:nvSpPr>
          <p:cNvPr id="6" name="Metin Yer Tutucusu 5"/>
          <p:cNvSpPr>
            <a:spLocks noGrp="1"/>
          </p:cNvSpPr>
          <p:nvPr>
            <p:ph type="body" sz="quarter" idx="18"/>
          </p:nvPr>
        </p:nvSpPr>
        <p:spPr>
          <a:xfrm>
            <a:off x="468313" y="260350"/>
            <a:ext cx="7992119" cy="504825"/>
          </a:xfrm>
        </p:spPr>
        <p:txBody>
          <a:bodyPr>
            <a:normAutofit/>
          </a:bodyPr>
          <a:lstStyle/>
          <a:p>
            <a:r>
              <a:rPr lang="tr-TR" dirty="0"/>
              <a:t>Yararlanıcı Yükümlülükleri / Bildirim Mektubu (Gerekliyse)</a:t>
            </a:r>
            <a:endParaRPr lang="en-US"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700808"/>
            <a:ext cx="3774264" cy="4104456"/>
          </a:xfrm>
          <a:prstGeom prst="rect">
            <a:avLst/>
          </a:prstGeom>
        </p:spPr>
      </p:pic>
    </p:spTree>
    <p:extLst>
      <p:ext uri="{BB962C8B-B14F-4D97-AF65-F5344CB8AC3E}">
        <p14:creationId xmlns:p14="http://schemas.microsoft.com/office/powerpoint/2010/main" val="130037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600201"/>
            <a:ext cx="8229600" cy="4525963"/>
          </a:xfrm>
        </p:spPr>
        <p:txBody>
          <a:bodyPr>
            <a:normAutofit/>
          </a:bodyPr>
          <a:lstStyle/>
          <a:p>
            <a:pPr algn="just">
              <a:spcBef>
                <a:spcPts val="1800"/>
              </a:spcBef>
              <a:buFont typeface="Wingdings" panose="05000000000000000000" pitchFamily="2" charset="2"/>
              <a:buChar char="Ø"/>
              <a:defRPr/>
            </a:pPr>
            <a:r>
              <a:rPr lang="tr-TR" dirty="0"/>
              <a:t>Zeyilnamenin gerekliliği hakkında Ajansa danışmak</a:t>
            </a:r>
          </a:p>
          <a:p>
            <a:pPr algn="just">
              <a:spcBef>
                <a:spcPts val="1800"/>
              </a:spcBef>
              <a:buFont typeface="Wingdings" panose="05000000000000000000" pitchFamily="2" charset="2"/>
              <a:buChar char="Ø"/>
              <a:defRPr/>
            </a:pPr>
            <a:r>
              <a:rPr lang="tr-TR" dirty="0"/>
              <a:t>Taslak zeyilname talebini KAYS üzerinden hazırlamak ve Ajansın görüşüne sunmak</a:t>
            </a:r>
          </a:p>
          <a:p>
            <a:pPr algn="just">
              <a:spcBef>
                <a:spcPts val="1800"/>
              </a:spcBef>
              <a:buFont typeface="Wingdings" panose="05000000000000000000" pitchFamily="2" charset="2"/>
              <a:buChar char="Ø"/>
              <a:defRPr/>
            </a:pPr>
            <a:r>
              <a:rPr lang="tr-TR" dirty="0"/>
              <a:t>Talebi Ajansın görüşleri doğrultusunda revize ederek değişikliğin yürürlüğe girmesini talep ettiğiniz tarihten makul bir süre öncesinde KAYS üzerinden ve matbu halde Ajansa göndermek</a:t>
            </a:r>
          </a:p>
          <a:p>
            <a:pPr algn="just">
              <a:spcBef>
                <a:spcPts val="1800"/>
              </a:spcBef>
              <a:buFont typeface="Wingdings" panose="05000000000000000000" pitchFamily="2" charset="2"/>
              <a:buChar char="Ø"/>
              <a:defRPr/>
            </a:pPr>
            <a:r>
              <a:rPr lang="tr-TR" dirty="0"/>
              <a:t>Talep edilen değişikliği uygulamak için Ajansın cevabını beklemek</a:t>
            </a:r>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28</a:t>
            </a:fld>
            <a:endParaRPr lang="tr-TR"/>
          </a:p>
        </p:txBody>
      </p:sp>
      <p:sp>
        <p:nvSpPr>
          <p:cNvPr id="8" name="Metin Yer Tutucusu 5"/>
          <p:cNvSpPr>
            <a:spLocks noGrp="1"/>
          </p:cNvSpPr>
          <p:nvPr>
            <p:ph type="body" sz="quarter" idx="18"/>
          </p:nvPr>
        </p:nvSpPr>
        <p:spPr/>
        <p:txBody>
          <a:bodyPr>
            <a:normAutofit/>
          </a:bodyPr>
          <a:lstStyle/>
          <a:p>
            <a:r>
              <a:rPr lang="tr-TR" dirty="0"/>
              <a:t>Yararlanıcı Yükümlülükleri / Zeyilname (Gerekliyse)</a:t>
            </a:r>
            <a:endParaRPr lang="en-US" dirty="0"/>
          </a:p>
        </p:txBody>
      </p:sp>
    </p:spTree>
    <p:extLst>
      <p:ext uri="{BB962C8B-B14F-4D97-AF65-F5344CB8AC3E}">
        <p14:creationId xmlns:p14="http://schemas.microsoft.com/office/powerpoint/2010/main" val="1300372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sz="half" idx="1"/>
          </p:nvPr>
        </p:nvSpPr>
        <p:spPr>
          <a:xfrm>
            <a:off x="457200" y="1268760"/>
            <a:ext cx="4114800" cy="4857404"/>
          </a:xfrm>
        </p:spPr>
        <p:txBody>
          <a:bodyPr>
            <a:normAutofit/>
          </a:bodyPr>
          <a:lstStyle/>
          <a:p>
            <a:pPr marL="428625" lvl="1" indent="-342900">
              <a:spcBef>
                <a:spcPts val="2400"/>
              </a:spcBef>
              <a:buFont typeface="Wingdings" panose="05000000000000000000" pitchFamily="2" charset="2"/>
              <a:buChar char="Ø"/>
              <a:defRPr/>
            </a:pPr>
            <a:r>
              <a:rPr lang="tr-TR" dirty="0"/>
              <a:t>Ajans tarafından talep edildiğinde bütün dokümanları hazır bulundurmak</a:t>
            </a:r>
          </a:p>
          <a:p>
            <a:pPr marL="428625" lvl="1" indent="-342900">
              <a:spcBef>
                <a:spcPts val="2400"/>
              </a:spcBef>
              <a:buFont typeface="Wingdings" panose="05000000000000000000" pitchFamily="2" charset="2"/>
              <a:buChar char="Ø"/>
              <a:defRPr/>
            </a:pPr>
            <a:r>
              <a:rPr lang="tr-TR" dirty="0"/>
              <a:t>Sözleşme hesaplarını işletmenin mevcut muhasebe sistemi kullanılarak ayrı tutmak ve çift taraflı defter kayıt sistemi kullanmak</a:t>
            </a:r>
          </a:p>
          <a:p>
            <a:pPr marL="428625" lvl="1" indent="-342900">
              <a:spcBef>
                <a:spcPts val="2400"/>
              </a:spcBef>
              <a:buFont typeface="Wingdings" panose="05000000000000000000" pitchFamily="2" charset="2"/>
              <a:buChar char="Ø"/>
              <a:defRPr/>
            </a:pPr>
            <a:r>
              <a:rPr lang="tr-TR" dirty="0"/>
              <a:t>Denetçilerce kontrol edilmek üzere bütün dokümanları proje bitiminden sonra </a:t>
            </a:r>
            <a:r>
              <a:rPr lang="tr-TR" sz="2400" b="1" i="1" u="sng" dirty="0">
                <a:solidFill>
                  <a:srgbClr val="FF0000"/>
                </a:solidFill>
              </a:rPr>
              <a:t>on yıl</a:t>
            </a:r>
            <a:r>
              <a:rPr lang="tr-TR" sz="2400" b="1" u="sng" dirty="0">
                <a:solidFill>
                  <a:srgbClr val="FF0000"/>
                </a:solidFill>
              </a:rPr>
              <a:t> </a:t>
            </a:r>
            <a:r>
              <a:rPr lang="tr-TR" dirty="0"/>
              <a:t>boyunca arşivlemek</a:t>
            </a:r>
          </a:p>
          <a:p>
            <a:pPr marL="0" indent="0">
              <a:buNone/>
            </a:pPr>
            <a:endParaRPr lang="tr-TR"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29</a:t>
            </a:fld>
            <a:endParaRPr lang="tr-TR"/>
          </a:p>
        </p:txBody>
      </p:sp>
      <p:sp>
        <p:nvSpPr>
          <p:cNvPr id="7" name="Metin Yer Tutucusu 5"/>
          <p:cNvSpPr>
            <a:spLocks noGrp="1"/>
          </p:cNvSpPr>
          <p:nvPr>
            <p:ph type="body" sz="quarter" idx="18"/>
          </p:nvPr>
        </p:nvSpPr>
        <p:spPr/>
        <p:txBody>
          <a:bodyPr>
            <a:normAutofit/>
          </a:bodyPr>
          <a:lstStyle/>
          <a:p>
            <a:r>
              <a:rPr lang="tr-TR" dirty="0"/>
              <a:t>Yararlanıcı Yükümlülükleri / </a:t>
            </a:r>
            <a:r>
              <a:rPr lang="tr-TR" dirty="0" err="1"/>
              <a:t>Dökümantasyon</a:t>
            </a:r>
            <a:endParaRPr lang="en-US"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68760"/>
            <a:ext cx="3928436" cy="4464495"/>
          </a:xfrm>
          <a:prstGeom prst="rect">
            <a:avLst/>
          </a:prstGeom>
        </p:spPr>
      </p:pic>
    </p:spTree>
    <p:extLst>
      <p:ext uri="{BB962C8B-B14F-4D97-AF65-F5344CB8AC3E}">
        <p14:creationId xmlns:p14="http://schemas.microsoft.com/office/powerpoint/2010/main" val="130037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çerik Yer Tutucusu 2"/>
          <p:cNvSpPr>
            <a:spLocks noGrp="1"/>
          </p:cNvSpPr>
          <p:nvPr>
            <p:ph sz="half" idx="2"/>
          </p:nvPr>
        </p:nvSpPr>
        <p:spPr>
          <a:xfrm>
            <a:off x="457200" y="1844824"/>
            <a:ext cx="8229600" cy="4392488"/>
          </a:xfrm>
        </p:spPr>
        <p:txBody>
          <a:bodyPr>
            <a:normAutofit/>
          </a:bodyPr>
          <a:lstStyle/>
          <a:p>
            <a:pPr>
              <a:buFont typeface="Wingdings" panose="05000000000000000000" pitchFamily="2" charset="2"/>
              <a:buChar char="Ø"/>
            </a:pPr>
            <a:r>
              <a:rPr lang="tr-TR" dirty="0"/>
              <a:t>5449 Sayılı ‘Kalkınma Ajanslarının Kuruluşu Koordinasyonu ve Görevleri Hakkında Kanun’,</a:t>
            </a:r>
          </a:p>
          <a:p>
            <a:pPr>
              <a:buFont typeface="Wingdings" panose="05000000000000000000" pitchFamily="2" charset="2"/>
              <a:buChar char="Ø"/>
            </a:pPr>
            <a:r>
              <a:rPr lang="tr-TR" dirty="0"/>
              <a:t>15 Temmuz 2018 tarihli 4 Sayılı Cumhurbaşkanlığı Kararnamesi</a:t>
            </a:r>
          </a:p>
          <a:p>
            <a:pPr>
              <a:buFont typeface="Wingdings" panose="05000000000000000000" pitchFamily="2" charset="2"/>
              <a:buChar char="Ø"/>
            </a:pPr>
            <a:r>
              <a:rPr lang="tr-TR" dirty="0"/>
              <a:t>8/11/2008 tarih ve 27048 sayılı Resmi Gazete’de yayımlanan ‘Kalkınma Ajansları Proje ve Faaliyet Destekleme Yönetmeliği’,</a:t>
            </a:r>
          </a:p>
          <a:p>
            <a:pPr>
              <a:buFont typeface="Wingdings" panose="05000000000000000000" pitchFamily="2" charset="2"/>
              <a:buChar char="Ø"/>
            </a:pPr>
            <a:r>
              <a:rPr lang="tr-TR" dirty="0"/>
              <a:t>Destek Yönetim Kılavuzu,</a:t>
            </a:r>
          </a:p>
          <a:p>
            <a:pPr>
              <a:buFont typeface="Wingdings" panose="05000000000000000000" pitchFamily="2" charset="2"/>
              <a:buChar char="Ø"/>
            </a:pPr>
            <a:r>
              <a:rPr lang="tr-TR" dirty="0"/>
              <a:t>Başvuru Rehberleri,</a:t>
            </a:r>
          </a:p>
          <a:p>
            <a:pPr>
              <a:buFont typeface="Wingdings" panose="05000000000000000000" pitchFamily="2" charset="2"/>
              <a:buChar char="Ø"/>
            </a:pPr>
            <a:r>
              <a:rPr lang="tr-TR" dirty="0"/>
              <a:t>Destek Sözleşmesi</a:t>
            </a:r>
          </a:p>
          <a:p>
            <a:pPr marL="0" indent="0">
              <a:buNone/>
            </a:pPr>
            <a:r>
              <a:rPr lang="tr-TR" dirty="0"/>
              <a:t>hükümleri esas alınmaktadır.</a:t>
            </a:r>
          </a:p>
        </p:txBody>
      </p:sp>
      <p:sp>
        <p:nvSpPr>
          <p:cNvPr id="3" name="Veri Yer Tutucusu 2"/>
          <p:cNvSpPr>
            <a:spLocks noGrp="1"/>
          </p:cNvSpPr>
          <p:nvPr>
            <p:ph type="dt" sz="half" idx="10"/>
          </p:nvPr>
        </p:nvSpPr>
        <p:spPr/>
        <p:txBody>
          <a:bodyPr/>
          <a:lstStyle/>
          <a:p>
            <a:fld id="{B8419585-C46F-4A0B-A6BA-2A019A2987AA}" type="datetime1">
              <a:rPr lang="tr-TR" smtClean="0"/>
              <a:t>13.08.2020</a:t>
            </a:fld>
            <a:endParaRPr lang="tr-TR"/>
          </a:p>
        </p:txBody>
      </p:sp>
      <p:sp>
        <p:nvSpPr>
          <p:cNvPr id="2" name="Slayt Numarası Yer Tutucusu 1"/>
          <p:cNvSpPr>
            <a:spLocks noGrp="1"/>
          </p:cNvSpPr>
          <p:nvPr>
            <p:ph type="sldNum" sz="quarter" idx="12"/>
          </p:nvPr>
        </p:nvSpPr>
        <p:spPr/>
        <p:txBody>
          <a:bodyPr/>
          <a:lstStyle/>
          <a:p>
            <a:fld id="{44E2198E-22F6-4CB8-A605-079F15B3062E}" type="slidenum">
              <a:rPr lang="tr-TR" smtClean="0"/>
              <a:pPr/>
              <a:t>3</a:t>
            </a:fld>
            <a:endParaRPr lang="tr-TR"/>
          </a:p>
        </p:txBody>
      </p:sp>
      <p:sp>
        <p:nvSpPr>
          <p:cNvPr id="4" name="Dikdörtgen 3"/>
          <p:cNvSpPr/>
          <p:nvPr/>
        </p:nvSpPr>
        <p:spPr>
          <a:xfrm>
            <a:off x="395536" y="980727"/>
            <a:ext cx="8280920" cy="707886"/>
          </a:xfrm>
          <a:prstGeom prst="rect">
            <a:avLst/>
          </a:prstGeom>
        </p:spPr>
        <p:txBody>
          <a:bodyPr wrap="square">
            <a:spAutoFit/>
          </a:bodyPr>
          <a:lstStyle/>
          <a:p>
            <a:r>
              <a:rPr lang="tr-TR" sz="2000" dirty="0">
                <a:latin typeface="Helvetica" panose="020B0604020202020204" pitchFamily="34" charset="0"/>
                <a:cs typeface="Helvetica" panose="020B0604020202020204" pitchFamily="34" charset="0"/>
              </a:rPr>
              <a:t>Her iki destek programında destek verilecek projelerin kabulü, değerlendirilmesi ve uygulaması sürecinde;</a:t>
            </a:r>
          </a:p>
        </p:txBody>
      </p:sp>
    </p:spTree>
    <p:extLst>
      <p:ext uri="{BB962C8B-B14F-4D97-AF65-F5344CB8AC3E}">
        <p14:creationId xmlns:p14="http://schemas.microsoft.com/office/powerpoint/2010/main" val="243336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052737"/>
            <a:ext cx="8363272" cy="2448271"/>
          </a:xfrm>
        </p:spPr>
        <p:txBody>
          <a:bodyPr>
            <a:normAutofit lnSpcReduction="10000"/>
          </a:bodyPr>
          <a:lstStyle/>
          <a:p>
            <a:pPr algn="just">
              <a:spcBef>
                <a:spcPts val="1800"/>
              </a:spcBef>
              <a:buFont typeface="Wingdings" panose="05000000000000000000" pitchFamily="2" charset="2"/>
              <a:buChar char="Ø"/>
              <a:defRPr/>
            </a:pPr>
            <a:r>
              <a:rPr lang="tr-TR" sz="2200" dirty="0"/>
              <a:t>Projenin tamamlanmasını takip eden 3 ay içinde standart formata uygun raporu matbu halde Ajansa göndermek.</a:t>
            </a:r>
          </a:p>
          <a:p>
            <a:pPr marL="342900" lvl="1" indent="-342900" algn="just">
              <a:spcBef>
                <a:spcPts val="1800"/>
              </a:spcBef>
              <a:buFont typeface="Wingdings" panose="05000000000000000000" pitchFamily="2" charset="2"/>
              <a:buChar char="Ø"/>
              <a:defRPr/>
            </a:pPr>
            <a:r>
              <a:rPr lang="tr-TR" dirty="0"/>
              <a:t>Raporda; projenin sonuçlarının başarısı, etkilerinin sürdürülebilirliği, hedeflerin gerçekleştirilme düzeyi, izlenimler, sorunlar ve önerilere yer vermek.</a:t>
            </a:r>
          </a:p>
          <a:p>
            <a:pPr marL="342900" lvl="1" indent="-342900" algn="just">
              <a:spcBef>
                <a:spcPts val="1800"/>
              </a:spcBef>
              <a:buFont typeface="Wingdings" panose="05000000000000000000" pitchFamily="2" charset="2"/>
              <a:buChar char="Ø"/>
              <a:defRPr/>
            </a:pPr>
            <a:r>
              <a:rPr lang="tr-TR" dirty="0"/>
              <a:t>Raporlama yükümlülüklerini yerine getirmeyen Yararlanıcılar hakkında Ajans fesih, para cezası gibi yaptırımlar uygular. (Özel Koş. Madde 7.3.3.)</a:t>
            </a:r>
          </a:p>
          <a:p>
            <a:pPr marL="142875" lvl="1" indent="-342900">
              <a:spcBef>
                <a:spcPts val="2400"/>
              </a:spcBef>
              <a:buBlip>
                <a:blip r:embed="rId2"/>
              </a:buBlip>
              <a:defRPr/>
            </a:pPr>
            <a:endParaRPr lang="tr-TR" i="1" u="sng" dirty="0"/>
          </a:p>
          <a:p>
            <a:pPr marL="0" indent="0">
              <a:buNone/>
            </a:pPr>
            <a:endParaRPr lang="tr-TR"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30</a:t>
            </a:fld>
            <a:endParaRPr lang="tr-TR"/>
          </a:p>
        </p:txBody>
      </p:sp>
      <p:sp>
        <p:nvSpPr>
          <p:cNvPr id="6" name="Metin Yer Tutucusu 5"/>
          <p:cNvSpPr>
            <a:spLocks noGrp="1"/>
          </p:cNvSpPr>
          <p:nvPr>
            <p:ph type="body" sz="quarter" idx="18"/>
          </p:nvPr>
        </p:nvSpPr>
        <p:spPr/>
        <p:txBody>
          <a:bodyPr/>
          <a:lstStyle/>
          <a:p>
            <a:r>
              <a:rPr lang="tr-TR" dirty="0"/>
              <a:t>Yararlanıcı Yükümlülükleri / Proje Sonrası Değ. Rap.</a:t>
            </a:r>
            <a:endParaRPr lang="en-US" dirty="0"/>
          </a:p>
        </p:txBody>
      </p:sp>
      <p:sp>
        <p:nvSpPr>
          <p:cNvPr id="2" name="Dikdörtgen 1"/>
          <p:cNvSpPr/>
          <p:nvPr/>
        </p:nvSpPr>
        <p:spPr>
          <a:xfrm>
            <a:off x="0" y="3573016"/>
            <a:ext cx="9144000" cy="2554545"/>
          </a:xfrm>
          <a:prstGeom prst="rect">
            <a:avLst/>
          </a:prstGeom>
          <a:solidFill>
            <a:schemeClr val="bg1">
              <a:lumMod val="85000"/>
            </a:schemeClr>
          </a:solidFill>
        </p:spPr>
        <p:txBody>
          <a:bodyPr wrap="square">
            <a:spAutoFit/>
          </a:bodyPr>
          <a:lstStyle/>
          <a:p>
            <a:pPr algn="just"/>
            <a:r>
              <a:rPr lang="tr-TR" sz="1600" b="1" dirty="0">
                <a:latin typeface="Helvetica" panose="020B0604020202020204" pitchFamily="34" charset="0"/>
                <a:cs typeface="Helvetica" panose="020B0604020202020204" pitchFamily="34" charset="0"/>
              </a:rPr>
              <a:t>7.3.2 </a:t>
            </a:r>
            <a:r>
              <a:rPr lang="tr-TR" sz="1600" dirty="0">
                <a:latin typeface="Helvetica" panose="020B0604020202020204" pitchFamily="34" charset="0"/>
                <a:cs typeface="Helvetica" panose="020B0604020202020204" pitchFamily="34" charset="0"/>
              </a:rPr>
              <a:t>Proje Sonrası Değerlendirme Raporu’nu sunulması gereken tarihte sunulmamış olması durumunda Ajans tarafından yararlanıcıya bu raporu Ajansa sunması gerektiğini bildiren bir yazı gönderilir. Raporun söz konusu yazının yararlanıcıya tebliğinden itibaren </a:t>
            </a:r>
            <a:r>
              <a:rPr lang="tr-TR" sz="1600" dirty="0">
                <a:solidFill>
                  <a:srgbClr val="FF0000"/>
                </a:solidFill>
                <a:latin typeface="Helvetica" panose="020B0604020202020204" pitchFamily="34" charset="0"/>
                <a:cs typeface="Helvetica" panose="020B0604020202020204" pitchFamily="34" charset="0"/>
              </a:rPr>
              <a:t>1 ay</a:t>
            </a:r>
            <a:r>
              <a:rPr lang="tr-TR" sz="1600" dirty="0">
                <a:latin typeface="Helvetica" panose="020B0604020202020204" pitchFamily="34" charset="0"/>
                <a:cs typeface="Helvetica" panose="020B0604020202020204" pitchFamily="34" charset="0"/>
              </a:rPr>
              <a:t> içinde Ajansa sunulmadığı takdirde Ajans destek yararlanıcısının sözleşme imzalama aşamasında verdiği </a:t>
            </a:r>
            <a:r>
              <a:rPr lang="tr-TR" sz="1600" dirty="0">
                <a:solidFill>
                  <a:srgbClr val="FF0000"/>
                </a:solidFill>
                <a:latin typeface="Helvetica" panose="020B0604020202020204" pitchFamily="34" charset="0"/>
                <a:cs typeface="Helvetica" panose="020B0604020202020204" pitchFamily="34" charset="0"/>
              </a:rPr>
              <a:t>teminatı gelir kaydeder </a:t>
            </a:r>
            <a:r>
              <a:rPr lang="tr-TR" sz="1600" dirty="0">
                <a:latin typeface="Helvetica" panose="020B0604020202020204" pitchFamily="34" charset="0"/>
                <a:cs typeface="Helvetica" panose="020B0604020202020204" pitchFamily="34" charset="0"/>
              </a:rPr>
              <a:t>veya teminat süresi dolmuş ise yararlanıcı teminat tutarı kadar cezai şartı ödemeyi kabul eder. Bu durum yararlanıcının Proje Sonrası Değerlendirme Raporu’nu sunma yükümlülüğünü ortadan kaldırmaz. Yararlanıcıya Proje Sonrası Değerlendirme Raporu’nu sunması için yeni bir yazı ile 1 ay daha süre verilir. Bu süre içerisinde de söz konusu raporun sunulmaması durumunda yararlanıcı ilk 1 aylık sürenin bitiminden itibaren 3 yıl süre ile Ajansın mali desteklerine başvuru yapamaz. </a:t>
            </a:r>
            <a:endParaRPr lang="en-US"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0037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31</a:t>
            </a:fld>
            <a:endParaRPr lang="tr-TR"/>
          </a:p>
        </p:txBody>
      </p:sp>
      <p:sp>
        <p:nvSpPr>
          <p:cNvPr id="9" name="Metin Yer Tutucusu 8"/>
          <p:cNvSpPr>
            <a:spLocks noGrp="1"/>
          </p:cNvSpPr>
          <p:nvPr>
            <p:ph type="body" sz="quarter" idx="13"/>
          </p:nvPr>
        </p:nvSpPr>
        <p:spPr/>
        <p:txBody>
          <a:bodyPr/>
          <a:lstStyle/>
          <a:p>
            <a:r>
              <a:rPr lang="tr-TR" dirty="0">
                <a:latin typeface="Tahoma" panose="020B0604030504040204" pitchFamily="34" charset="0"/>
                <a:ea typeface="Tahoma" panose="020B0604030504040204" pitchFamily="34" charset="0"/>
                <a:cs typeface="Tahoma" panose="020B0604030504040204" pitchFamily="34" charset="0"/>
              </a:rPr>
              <a:t>Bize Ulaşın</a:t>
            </a:r>
          </a:p>
        </p:txBody>
      </p:sp>
    </p:spTree>
    <p:extLst>
      <p:ext uri="{BB962C8B-B14F-4D97-AF65-F5344CB8AC3E}">
        <p14:creationId xmlns:p14="http://schemas.microsoft.com/office/powerpoint/2010/main" val="150532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600201"/>
            <a:ext cx="8229600" cy="4525963"/>
          </a:xfrm>
        </p:spPr>
        <p:txBody>
          <a:bodyPr/>
          <a:lstStyle/>
          <a:p>
            <a:pPr>
              <a:buFont typeface="Wingdings" panose="05000000000000000000" pitchFamily="2" charset="2"/>
              <a:buChar char="Ø"/>
            </a:pPr>
            <a:r>
              <a:rPr lang="tr-TR" dirty="0"/>
              <a:t>Sözleşme imzalanmasını takip eden gün, proje ve uygulama dönemi başlar.</a:t>
            </a:r>
          </a:p>
          <a:p>
            <a:pPr>
              <a:buFont typeface="Wingdings" panose="05000000000000000000" pitchFamily="2" charset="2"/>
              <a:buChar char="Ø"/>
            </a:pPr>
            <a:r>
              <a:rPr lang="tr-TR" dirty="0"/>
              <a:t>Uygulama dönemine esas teşkil eden doküman ve sistemler:</a:t>
            </a:r>
          </a:p>
          <a:p>
            <a:pPr lvl="1">
              <a:buFont typeface="Wingdings" panose="05000000000000000000" pitchFamily="2" charset="2"/>
              <a:buChar char="Ø"/>
            </a:pPr>
            <a:r>
              <a:rPr lang="tr-TR" dirty="0"/>
              <a:t>Proje Uygulama Rehberi </a:t>
            </a:r>
          </a:p>
          <a:p>
            <a:pPr lvl="1">
              <a:buFont typeface="Wingdings" panose="05000000000000000000" pitchFamily="2" charset="2"/>
              <a:buChar char="Ø"/>
            </a:pPr>
            <a:r>
              <a:rPr lang="tr-TR" dirty="0"/>
              <a:t>Satın Alma Rehberi</a:t>
            </a:r>
          </a:p>
          <a:p>
            <a:pPr lvl="1">
              <a:buFont typeface="Wingdings" panose="05000000000000000000" pitchFamily="2" charset="2"/>
              <a:buChar char="Ø"/>
            </a:pPr>
            <a:r>
              <a:rPr lang="tr-TR" dirty="0"/>
              <a:t>Görünürlük Rehberi</a:t>
            </a:r>
          </a:p>
          <a:p>
            <a:pPr lvl="1">
              <a:buFont typeface="Wingdings" panose="05000000000000000000" pitchFamily="2" charset="2"/>
              <a:buChar char="Ø"/>
            </a:pPr>
            <a:r>
              <a:rPr lang="tr-TR" dirty="0"/>
              <a:t>Kalkınma Ajansları Yönetim </a:t>
            </a:r>
          </a:p>
          <a:p>
            <a:pPr lvl="1">
              <a:buFont typeface="Wingdings" panose="05000000000000000000" pitchFamily="2" charset="2"/>
              <a:buChar char="Ø"/>
            </a:pPr>
            <a:r>
              <a:rPr lang="tr-TR" dirty="0"/>
              <a:t>Sistemi(KAYS)</a:t>
            </a:r>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4</a:t>
            </a:fld>
            <a:endParaRPr lang="tr-TR"/>
          </a:p>
        </p:txBody>
      </p:sp>
      <p:sp>
        <p:nvSpPr>
          <p:cNvPr id="6" name="Metin Yer Tutucusu 5"/>
          <p:cNvSpPr>
            <a:spLocks noGrp="1"/>
          </p:cNvSpPr>
          <p:nvPr>
            <p:ph type="body" sz="quarter" idx="18"/>
          </p:nvPr>
        </p:nvSpPr>
        <p:spPr/>
        <p:txBody>
          <a:bodyPr/>
          <a:lstStyle/>
          <a:p>
            <a:r>
              <a:rPr lang="tr-TR" dirty="0"/>
              <a:t>Proje Uygulama Dönemi</a:t>
            </a:r>
            <a:endParaRPr lang="en-US"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952" y="2996952"/>
            <a:ext cx="3001788" cy="3096868"/>
          </a:xfrm>
          <a:prstGeom prst="rect">
            <a:avLst/>
          </a:prstGeom>
        </p:spPr>
      </p:pic>
    </p:spTree>
    <p:extLst>
      <p:ext uri="{BB962C8B-B14F-4D97-AF65-F5344CB8AC3E}">
        <p14:creationId xmlns:p14="http://schemas.microsoft.com/office/powerpoint/2010/main" val="385942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600201"/>
            <a:ext cx="8229600" cy="4525963"/>
          </a:xfrm>
        </p:spPr>
        <p:txBody>
          <a:bodyPr>
            <a:normAutofit fontScale="85000" lnSpcReduction="20000"/>
          </a:bodyPr>
          <a:lstStyle/>
          <a:p>
            <a:pPr marL="428625" algn="just">
              <a:lnSpc>
                <a:spcPct val="120000"/>
              </a:lnSpc>
              <a:buSzPct val="150000"/>
              <a:defRPr/>
            </a:pPr>
            <a:r>
              <a:rPr lang="tr-TR" dirty="0"/>
              <a:t>Mali destek sözleşmesi ve ekleri</a:t>
            </a:r>
          </a:p>
          <a:p>
            <a:pPr marL="685800">
              <a:spcBef>
                <a:spcPts val="600"/>
              </a:spcBef>
              <a:defRPr/>
            </a:pPr>
            <a:endParaRPr lang="tr-TR" dirty="0"/>
          </a:p>
          <a:p>
            <a:pPr marL="685800">
              <a:spcBef>
                <a:spcPts val="600"/>
              </a:spcBef>
              <a:defRPr/>
            </a:pPr>
            <a:r>
              <a:rPr lang="tr-TR" dirty="0"/>
              <a:t>EK G-1	: Proje Tanımı  (Özel Koşullar)</a:t>
            </a:r>
          </a:p>
          <a:p>
            <a:pPr marL="685800">
              <a:spcBef>
                <a:spcPts val="600"/>
              </a:spcBef>
              <a:defRPr/>
            </a:pPr>
            <a:r>
              <a:rPr lang="tr-TR" dirty="0"/>
              <a:t>EK G-2	: Destek Sözleşmeleri için Genel Koşullar</a:t>
            </a:r>
          </a:p>
          <a:p>
            <a:pPr marL="685800">
              <a:spcBef>
                <a:spcPts val="600"/>
              </a:spcBef>
              <a:defRPr/>
            </a:pPr>
            <a:r>
              <a:rPr lang="tr-TR" dirty="0"/>
              <a:t>EK G-3	: Proje Bütçesi </a:t>
            </a:r>
          </a:p>
          <a:p>
            <a:pPr marL="685800">
              <a:spcBef>
                <a:spcPts val="600"/>
              </a:spcBef>
              <a:defRPr/>
            </a:pPr>
            <a:r>
              <a:rPr lang="tr-TR" dirty="0">
                <a:solidFill>
                  <a:srgbClr val="FF0000"/>
                </a:solidFill>
              </a:rPr>
              <a:t>EK G-4	: Destek Yararlanıcılarının Tabi Oldukları Satın Alma Kuralları</a:t>
            </a:r>
          </a:p>
          <a:p>
            <a:pPr marL="685800">
              <a:spcBef>
                <a:spcPts val="600"/>
              </a:spcBef>
              <a:defRPr/>
            </a:pPr>
            <a:r>
              <a:rPr lang="tr-TR" dirty="0">
                <a:solidFill>
                  <a:srgbClr val="FF0000"/>
                </a:solidFill>
              </a:rPr>
              <a:t>EK G-5	: Ödeme Talebi</a:t>
            </a:r>
          </a:p>
          <a:p>
            <a:pPr marL="685800">
              <a:spcBef>
                <a:spcPts val="600"/>
              </a:spcBef>
              <a:defRPr/>
            </a:pPr>
            <a:r>
              <a:rPr lang="tr-TR" dirty="0"/>
              <a:t>EK G-6	: Mali Kimlik Formu </a:t>
            </a:r>
          </a:p>
          <a:p>
            <a:pPr marL="685800">
              <a:spcBef>
                <a:spcPts val="600"/>
              </a:spcBef>
              <a:defRPr/>
            </a:pPr>
            <a:r>
              <a:rPr lang="tr-TR" dirty="0"/>
              <a:t>EK G-7	: Gerçek veya Tüzel Kişilik Belgesi Örneği</a:t>
            </a:r>
          </a:p>
          <a:p>
            <a:pPr marL="685800">
              <a:spcBef>
                <a:spcPts val="600"/>
              </a:spcBef>
              <a:defRPr/>
            </a:pPr>
            <a:r>
              <a:rPr lang="tr-TR" dirty="0">
                <a:solidFill>
                  <a:srgbClr val="FF0000"/>
                </a:solidFill>
              </a:rPr>
              <a:t>EK G-8	: Yararlanıcı Beyan Formu</a:t>
            </a:r>
          </a:p>
          <a:p>
            <a:pPr marL="685800">
              <a:spcBef>
                <a:spcPts val="600"/>
              </a:spcBef>
              <a:defRPr/>
            </a:pPr>
            <a:r>
              <a:rPr lang="tr-TR" dirty="0">
                <a:solidFill>
                  <a:srgbClr val="FF0000"/>
                </a:solidFill>
              </a:rPr>
              <a:t>EK G-9	: Ara (Ek G-9A)  ve Nihai (Ek G-9B)   Rapor Formları</a:t>
            </a:r>
          </a:p>
          <a:p>
            <a:pPr marL="685800">
              <a:spcBef>
                <a:spcPts val="600"/>
              </a:spcBef>
              <a:defRPr/>
            </a:pPr>
            <a:r>
              <a:rPr lang="tr-TR" dirty="0">
                <a:solidFill>
                  <a:srgbClr val="FF0000"/>
                </a:solidFill>
              </a:rPr>
              <a:t>EK G-10	: Proje Sonrası Değerlendirme Raporu</a:t>
            </a:r>
          </a:p>
          <a:p>
            <a:pPr marL="685800">
              <a:spcBef>
                <a:spcPts val="600"/>
              </a:spcBef>
              <a:defRPr/>
            </a:pPr>
            <a:r>
              <a:rPr lang="tr-TR" dirty="0">
                <a:solidFill>
                  <a:srgbClr val="FF0000"/>
                </a:solidFill>
              </a:rPr>
              <a:t>EK G-11	: Harcama Teyidi (Gerekli İse)</a:t>
            </a:r>
          </a:p>
          <a:p>
            <a:pPr marL="685800">
              <a:spcBef>
                <a:spcPts val="600"/>
              </a:spcBef>
              <a:defRPr/>
            </a:pPr>
            <a:r>
              <a:rPr lang="tr-TR" dirty="0"/>
              <a:t>EK G-12	: Mali Kontrol Taahhütnamesi			</a:t>
            </a:r>
          </a:p>
          <a:p>
            <a:pPr marL="685800">
              <a:spcBef>
                <a:spcPts val="600"/>
              </a:spcBef>
              <a:defRPr/>
            </a:pPr>
            <a:r>
              <a:rPr lang="tr-TR" dirty="0"/>
              <a:t>EK G-13	: Destek Miktarının Ödenmesi İçin Teminat Belgesi </a:t>
            </a:r>
          </a:p>
          <a:p>
            <a:endParaRPr lang="tr-TR"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5</a:t>
            </a:fld>
            <a:endParaRPr lang="tr-TR"/>
          </a:p>
        </p:txBody>
      </p:sp>
      <p:sp>
        <p:nvSpPr>
          <p:cNvPr id="6" name="Metin Yer Tutucusu 5"/>
          <p:cNvSpPr>
            <a:spLocks noGrp="1"/>
          </p:cNvSpPr>
          <p:nvPr>
            <p:ph type="body" sz="quarter" idx="18"/>
          </p:nvPr>
        </p:nvSpPr>
        <p:spPr/>
        <p:txBody>
          <a:bodyPr/>
          <a:lstStyle/>
          <a:p>
            <a:r>
              <a:rPr lang="tr-TR" dirty="0"/>
              <a:t>Mali Destek Sözleşmesi ve Ekleri</a:t>
            </a:r>
            <a:endParaRPr lang="en-US" dirty="0"/>
          </a:p>
        </p:txBody>
      </p:sp>
    </p:spTree>
    <p:extLst>
      <p:ext uri="{BB962C8B-B14F-4D97-AF65-F5344CB8AC3E}">
        <p14:creationId xmlns:p14="http://schemas.microsoft.com/office/powerpoint/2010/main" val="385942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57200" y="1600201"/>
            <a:ext cx="8229600" cy="4525963"/>
          </a:xfrm>
        </p:spPr>
        <p:txBody>
          <a:bodyPr>
            <a:normAutofit/>
          </a:bodyPr>
          <a:lstStyle/>
          <a:p>
            <a:pPr algn="just"/>
            <a:r>
              <a:rPr lang="tr-TR" b="1" u="sng" dirty="0"/>
              <a:t>Destek sözleşmesi için genel koşullar (Ek II) – Genel ve İdari Hükümler</a:t>
            </a:r>
          </a:p>
          <a:p>
            <a:pPr algn="just"/>
            <a:endParaRPr lang="tr-TR" dirty="0"/>
          </a:p>
          <a:p>
            <a:pPr marL="609600" lvl="1" indent="-342900" algn="just">
              <a:spcBef>
                <a:spcPts val="600"/>
              </a:spcBef>
            </a:pPr>
            <a:r>
              <a:rPr lang="tr-TR" dirty="0"/>
              <a:t>Projenin esas ve önemli bölümü, destek yararlanıcısı ve varsa ortakları tarafından üstlenilir.</a:t>
            </a:r>
          </a:p>
          <a:p>
            <a:pPr marL="609600" lvl="1" indent="-342900" algn="just">
              <a:spcBef>
                <a:spcPts val="2400"/>
              </a:spcBef>
            </a:pPr>
            <a:r>
              <a:rPr lang="tr-TR" dirty="0"/>
              <a:t>Destek yararlanıcısı, projeye ait belgelerin proje sona erdikten sonra en az </a:t>
            </a:r>
            <a:r>
              <a:rPr lang="tr-TR" b="1" dirty="0">
                <a:solidFill>
                  <a:srgbClr val="FF0000"/>
                </a:solidFill>
              </a:rPr>
              <a:t>on yıl süreyle</a:t>
            </a:r>
            <a:r>
              <a:rPr lang="tr-TR" dirty="0">
                <a:solidFill>
                  <a:srgbClr val="FF0000"/>
                </a:solidFill>
              </a:rPr>
              <a:t> </a:t>
            </a:r>
            <a:r>
              <a:rPr lang="tr-TR" dirty="0"/>
              <a:t>muhafazası ve yapılacak denetimlerde </a:t>
            </a:r>
            <a:r>
              <a:rPr lang="tr-TR" b="1" dirty="0">
                <a:solidFill>
                  <a:srgbClr val="FF0000"/>
                </a:solidFill>
              </a:rPr>
              <a:t>bu belgelerin görevlilere ibraz edilmesinden sorumludur.</a:t>
            </a:r>
          </a:p>
          <a:p>
            <a:endParaRPr lang="tr-TR"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6</a:t>
            </a:fld>
            <a:endParaRPr lang="tr-TR"/>
          </a:p>
        </p:txBody>
      </p:sp>
      <p:sp>
        <p:nvSpPr>
          <p:cNvPr id="6" name="Metin Yer Tutucusu 5"/>
          <p:cNvSpPr>
            <a:spLocks noGrp="1"/>
          </p:cNvSpPr>
          <p:nvPr>
            <p:ph type="body" sz="quarter" idx="18"/>
          </p:nvPr>
        </p:nvSpPr>
        <p:spPr/>
        <p:txBody>
          <a:bodyPr/>
          <a:lstStyle/>
          <a:p>
            <a:r>
              <a:rPr lang="tr-TR" dirty="0"/>
              <a:t>Mali Destek Sözleşmesi ve Ekleri</a:t>
            </a:r>
            <a:endParaRPr lang="en-US" dirty="0"/>
          </a:p>
          <a:p>
            <a:endParaRPr lang="en-US" dirty="0"/>
          </a:p>
        </p:txBody>
      </p:sp>
    </p:spTree>
    <p:extLst>
      <p:ext uri="{BB962C8B-B14F-4D97-AF65-F5344CB8AC3E}">
        <p14:creationId xmlns:p14="http://schemas.microsoft.com/office/powerpoint/2010/main" val="385942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sz="half" idx="1"/>
          </p:nvPr>
        </p:nvSpPr>
        <p:spPr>
          <a:xfrm>
            <a:off x="323528" y="1412776"/>
            <a:ext cx="8229600" cy="4525963"/>
          </a:xfrm>
        </p:spPr>
        <p:txBody>
          <a:bodyPr>
            <a:noAutofit/>
          </a:bodyPr>
          <a:lstStyle/>
          <a:p>
            <a:r>
              <a:rPr lang="tr-TR" sz="1800" b="1" u="sng" dirty="0"/>
              <a:t>Destek sözleşmesi için genel koşullar (Ek II) – Genel ve İdari Hükümler</a:t>
            </a:r>
          </a:p>
          <a:p>
            <a:endParaRPr lang="tr-TR" sz="1800" b="1" u="sng" dirty="0"/>
          </a:p>
          <a:p>
            <a:pPr marL="792163" lvl="1" indent="-342900" algn="just">
              <a:spcBef>
                <a:spcPts val="600"/>
              </a:spcBef>
              <a:defRPr/>
            </a:pPr>
            <a:r>
              <a:rPr lang="tr-TR" dirty="0"/>
              <a:t>Yararlanıcı, uygulanan projedeki Ajans ve Sanayi ve Teknoloji Bakanlığı desteğini görünürlük ilkelerine uygun olarak açıkça göstermelidir. </a:t>
            </a:r>
          </a:p>
          <a:p>
            <a:pPr marL="792163" lvl="1" indent="-342900" algn="just">
              <a:spcBef>
                <a:spcPts val="1800"/>
              </a:spcBef>
              <a:defRPr/>
            </a:pPr>
            <a:r>
              <a:rPr lang="tr-TR" dirty="0"/>
              <a:t> Sözleşme kapsamında alınan tesis, makine, ekipman ve diğer malzemeler, Ajans Genel Sekreterinin izni olmaksızın  projenin sona ermesinden itibaren üç yıl süreyle; </a:t>
            </a:r>
          </a:p>
          <a:p>
            <a:pPr marL="1144588" lvl="1" indent="-342900" algn="just">
              <a:spcBef>
                <a:spcPts val="600"/>
              </a:spcBef>
              <a:defRPr/>
            </a:pPr>
            <a:r>
              <a:rPr lang="tr-TR" dirty="0"/>
              <a:t>Mülkiyeti başkasına devredilemez, </a:t>
            </a:r>
          </a:p>
          <a:p>
            <a:pPr marL="1144588" lvl="1" indent="-342900" algn="just">
              <a:spcBef>
                <a:spcPts val="600"/>
              </a:spcBef>
              <a:defRPr/>
            </a:pPr>
            <a:r>
              <a:rPr lang="tr-TR" dirty="0"/>
              <a:t>Rehin ve teminat olarak gösterilemez, </a:t>
            </a:r>
          </a:p>
          <a:p>
            <a:pPr marL="1144588" lvl="1" indent="-342900" algn="just">
              <a:spcBef>
                <a:spcPts val="600"/>
              </a:spcBef>
              <a:defRPr/>
            </a:pPr>
            <a:r>
              <a:rPr lang="tr-TR" dirty="0"/>
              <a:t>Projede tanımlanan iş dışında başka bir iş için kullanılamaz,</a:t>
            </a:r>
          </a:p>
          <a:p>
            <a:pPr marL="1144588" lvl="1" indent="-342900" algn="just">
              <a:spcBef>
                <a:spcPts val="600"/>
              </a:spcBef>
              <a:defRPr/>
            </a:pPr>
            <a:r>
              <a:rPr lang="tr-TR" dirty="0"/>
              <a:t>TR82 Düzey 2 istatistiki bölge birimi dışına çıkarılamaz. </a:t>
            </a:r>
          </a:p>
          <a:p>
            <a:pPr marL="792163" lvl="1" indent="-342900" algn="just">
              <a:spcBef>
                <a:spcPts val="1800"/>
              </a:spcBef>
              <a:defRPr/>
            </a:pPr>
            <a:r>
              <a:rPr lang="tr-TR" dirty="0"/>
              <a:t>Yararlanıcı, proje kilit personelinin izleme ziyaretlerinde bulunmasını sağlamakla yükümlüdür. </a:t>
            </a:r>
          </a:p>
          <a:p>
            <a:endParaRPr lang="tr-TR" sz="1800" dirty="0"/>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7</a:t>
            </a:fld>
            <a:endParaRPr lang="tr-TR"/>
          </a:p>
        </p:txBody>
      </p:sp>
      <p:sp>
        <p:nvSpPr>
          <p:cNvPr id="6" name="Metin Yer Tutucusu 5"/>
          <p:cNvSpPr>
            <a:spLocks noGrp="1"/>
          </p:cNvSpPr>
          <p:nvPr>
            <p:ph type="body" sz="quarter" idx="18"/>
          </p:nvPr>
        </p:nvSpPr>
        <p:spPr/>
        <p:txBody>
          <a:bodyPr/>
          <a:lstStyle/>
          <a:p>
            <a:r>
              <a:rPr lang="tr-TR" dirty="0"/>
              <a:t>Mali Destek Sözleşmesi ve Ekleri</a:t>
            </a:r>
            <a:endParaRPr lang="en-US" dirty="0"/>
          </a:p>
          <a:p>
            <a:endParaRPr lang="en-US" dirty="0"/>
          </a:p>
        </p:txBody>
      </p:sp>
    </p:spTree>
    <p:extLst>
      <p:ext uri="{BB962C8B-B14F-4D97-AF65-F5344CB8AC3E}">
        <p14:creationId xmlns:p14="http://schemas.microsoft.com/office/powerpoint/2010/main" val="385942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half" idx="1"/>
          </p:nvPr>
        </p:nvSpPr>
        <p:spPr>
          <a:xfrm>
            <a:off x="484847" y="1052736"/>
            <a:ext cx="8229600" cy="1828799"/>
          </a:xfrm>
        </p:spPr>
        <p:txBody>
          <a:bodyPr>
            <a:noAutofit/>
          </a:bodyPr>
          <a:lstStyle/>
          <a:p>
            <a:pPr algn="just">
              <a:buFont typeface="Wingdings" panose="05000000000000000000" pitchFamily="2" charset="2"/>
              <a:buChar char="Ø"/>
            </a:pPr>
            <a:r>
              <a:rPr lang="tr-TR" sz="1800" b="1" u="sng" dirty="0"/>
              <a:t>Destek sözleşmesi için genel koşullar (Ek II) – Mali Hükümler</a:t>
            </a:r>
          </a:p>
          <a:p>
            <a:pPr marL="735013" lvl="1" algn="just">
              <a:spcBef>
                <a:spcPts val="1800"/>
              </a:spcBef>
              <a:buFont typeface="Wingdings" panose="05000000000000000000" pitchFamily="2" charset="2"/>
              <a:buChar char="Ø"/>
            </a:pPr>
            <a:r>
              <a:rPr lang="tr-TR" dirty="0"/>
              <a:t>Destek için sadece “uygun maliyetler” dikkate alınabilir.</a:t>
            </a:r>
          </a:p>
          <a:p>
            <a:pPr marL="735013" lvl="1" algn="just">
              <a:spcBef>
                <a:spcPts val="1800"/>
              </a:spcBef>
              <a:buFont typeface="Wingdings" panose="05000000000000000000" pitchFamily="2" charset="2"/>
              <a:buChar char="Ø"/>
            </a:pPr>
            <a:r>
              <a:rPr lang="tr-TR" dirty="0"/>
              <a:t>Uygun maliyetler, gerçek maliyetlere dayalı olmalıdır.</a:t>
            </a:r>
            <a:r>
              <a:rPr lang="tr-TR" dirty="0">
                <a:solidFill>
                  <a:srgbClr val="FF0000"/>
                </a:solidFill>
              </a:rPr>
              <a:t> </a:t>
            </a:r>
            <a:endParaRPr lang="tr-TR" dirty="0"/>
          </a:p>
          <a:p>
            <a:pPr marL="735013" lvl="1" algn="just">
              <a:spcBef>
                <a:spcPts val="1800"/>
              </a:spcBef>
              <a:buFont typeface="Wingdings" panose="05000000000000000000" pitchFamily="2" charset="2"/>
              <a:buChar char="Ø"/>
            </a:pPr>
            <a:r>
              <a:rPr lang="tr-TR" dirty="0"/>
              <a:t>Proje süresi içerisinde harcama yapılmış olması gerekir.</a:t>
            </a:r>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8</a:t>
            </a:fld>
            <a:endParaRPr lang="tr-TR"/>
          </a:p>
        </p:txBody>
      </p:sp>
      <p:sp>
        <p:nvSpPr>
          <p:cNvPr id="6" name="Metin Yer Tutucusu 5"/>
          <p:cNvSpPr>
            <a:spLocks noGrp="1"/>
          </p:cNvSpPr>
          <p:nvPr>
            <p:ph type="body" sz="quarter" idx="18"/>
          </p:nvPr>
        </p:nvSpPr>
        <p:spPr/>
        <p:txBody>
          <a:bodyPr/>
          <a:lstStyle/>
          <a:p>
            <a:r>
              <a:rPr lang="tr-TR" dirty="0"/>
              <a:t>Mali Destek Sözleşmesi ve Ekleri</a:t>
            </a:r>
            <a:endParaRPr lang="en-US" dirty="0"/>
          </a:p>
          <a:p>
            <a:endParaRPr lang="en-US" dirty="0"/>
          </a:p>
        </p:txBody>
      </p:sp>
      <p:sp>
        <p:nvSpPr>
          <p:cNvPr id="8" name="Metin kutusu 7"/>
          <p:cNvSpPr txBox="1"/>
          <p:nvPr/>
        </p:nvSpPr>
        <p:spPr>
          <a:xfrm>
            <a:off x="517785" y="2953594"/>
            <a:ext cx="4990319" cy="3600986"/>
          </a:xfrm>
          <a:prstGeom prst="rect">
            <a:avLst/>
          </a:prstGeom>
          <a:noFill/>
        </p:spPr>
        <p:txBody>
          <a:bodyPr wrap="square" rtlCol="0">
            <a:spAutoFit/>
          </a:bodyPr>
          <a:lstStyle/>
          <a:p>
            <a:pPr marL="735013" lvl="1" indent="-285750">
              <a:spcBef>
                <a:spcPts val="1800"/>
              </a:spcBef>
              <a:buFont typeface="Wingdings" panose="05000000000000000000" pitchFamily="2" charset="2"/>
              <a:buChar char="Ø"/>
            </a:pPr>
            <a:r>
              <a:rPr lang="tr-TR" dirty="0">
                <a:latin typeface="Helvetica" panose="020B0604020202020204" pitchFamily="34" charset="0"/>
                <a:cs typeface="Helvetica" panose="020B0604020202020204" pitchFamily="34" charset="0"/>
              </a:rPr>
              <a:t>Uygun maliyetlerin destek yararlanıcısı ya da proje ortakları tarafından gerçekleştirilmiş olması gereklidir.</a:t>
            </a:r>
          </a:p>
          <a:p>
            <a:pPr marL="735013" lvl="1" indent="-285750">
              <a:spcBef>
                <a:spcPts val="1800"/>
              </a:spcBef>
              <a:buFont typeface="Wingdings" panose="05000000000000000000" pitchFamily="2" charset="2"/>
              <a:buChar char="Ø"/>
            </a:pPr>
            <a:r>
              <a:rPr lang="tr-TR" dirty="0">
                <a:latin typeface="Helvetica" panose="020B0604020202020204" pitchFamily="34" charset="0"/>
                <a:cs typeface="Helvetica" panose="020B0604020202020204" pitchFamily="34" charset="0"/>
              </a:rPr>
              <a:t>Uygun maliyetler sözleşmedeki proje bütçesinde öngörülmüş ve projenin yürütülmesi için gerekli olmalıdır.</a:t>
            </a:r>
          </a:p>
          <a:p>
            <a:pPr marL="735013" lvl="1" indent="-285750">
              <a:spcBef>
                <a:spcPts val="1800"/>
              </a:spcBef>
              <a:buFont typeface="Wingdings" panose="05000000000000000000" pitchFamily="2" charset="2"/>
              <a:buChar char="Ø"/>
            </a:pPr>
            <a:r>
              <a:rPr lang="tr-TR" dirty="0">
                <a:latin typeface="Helvetica" panose="020B0604020202020204" pitchFamily="34" charset="0"/>
                <a:cs typeface="Helvetica" panose="020B0604020202020204" pitchFamily="34" charset="0"/>
              </a:rPr>
              <a:t>Uygun maliyetlerin hesap ve kayıtlar ile tanımlanabilir ve doğrulanabilir olması ve orijinal destekleyici belgelerle desteklenmesi gerekir.</a:t>
            </a:r>
          </a:p>
          <a:p>
            <a:pPr marL="285750" indent="-285750">
              <a:buFont typeface="Wingdings" panose="05000000000000000000" pitchFamily="2" charset="2"/>
              <a:buChar char="Ø"/>
            </a:pPr>
            <a:endParaRPr lang="tr-TR" dirty="0">
              <a:latin typeface="Helvetica" panose="020B0604020202020204" pitchFamily="34" charset="0"/>
              <a:cs typeface="Helvetica" panose="020B0604020202020204" pitchFamily="34"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1" y="2944955"/>
            <a:ext cx="2659933" cy="2920955"/>
          </a:xfrm>
          <a:prstGeom prst="rect">
            <a:avLst/>
          </a:prstGeom>
        </p:spPr>
      </p:pic>
    </p:spTree>
    <p:extLst>
      <p:ext uri="{BB962C8B-B14F-4D97-AF65-F5344CB8AC3E}">
        <p14:creationId xmlns:p14="http://schemas.microsoft.com/office/powerpoint/2010/main" val="385942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sz="half" idx="1"/>
          </p:nvPr>
        </p:nvSpPr>
        <p:spPr>
          <a:xfrm>
            <a:off x="457200" y="1600201"/>
            <a:ext cx="8075240" cy="1972815"/>
          </a:xfrm>
        </p:spPr>
        <p:txBody>
          <a:bodyPr>
            <a:normAutofit/>
          </a:bodyPr>
          <a:lstStyle/>
          <a:p>
            <a:pPr algn="just">
              <a:buFont typeface="Wingdings" panose="05000000000000000000" pitchFamily="2" charset="2"/>
              <a:buChar char="Ø"/>
            </a:pPr>
            <a:r>
              <a:rPr lang="tr-TR" b="1" u="sng" dirty="0"/>
              <a:t>Destek sözleşmesi için genel koşullar (Ek II) – Mali Hükümler</a:t>
            </a:r>
          </a:p>
          <a:p>
            <a:pPr marL="792163" lvl="1" indent="-342900" algn="just">
              <a:spcBef>
                <a:spcPts val="1800"/>
              </a:spcBef>
              <a:buFont typeface="Wingdings" panose="05000000000000000000" pitchFamily="2" charset="2"/>
              <a:buChar char="Ø"/>
            </a:pPr>
            <a:r>
              <a:rPr lang="tr-TR" sz="2000" dirty="0"/>
              <a:t>Muhasebe hesaplarının kaydı için projeye özel olarak açılmış bir çift girişli defter sistemi kullanacaktır.</a:t>
            </a:r>
          </a:p>
        </p:txBody>
      </p:sp>
      <p:sp>
        <p:nvSpPr>
          <p:cNvPr id="4" name="Veri Yer Tutucusu 3"/>
          <p:cNvSpPr>
            <a:spLocks noGrp="1"/>
          </p:cNvSpPr>
          <p:nvPr>
            <p:ph type="dt" sz="half" idx="10"/>
          </p:nvPr>
        </p:nvSpPr>
        <p:spPr/>
        <p:txBody>
          <a:bodyPr/>
          <a:lstStyle/>
          <a:p>
            <a:fld id="{918DEB12-0D5D-4494-A740-ED0A8F510BB4}" type="datetime1">
              <a:rPr lang="tr-TR" smtClean="0"/>
              <a:t>13.08.2020</a:t>
            </a:fld>
            <a:endParaRPr lang="tr-TR"/>
          </a:p>
        </p:txBody>
      </p:sp>
      <p:sp>
        <p:nvSpPr>
          <p:cNvPr id="5" name="Slayt Numarası Yer Tutucusu 4"/>
          <p:cNvSpPr>
            <a:spLocks noGrp="1"/>
          </p:cNvSpPr>
          <p:nvPr>
            <p:ph type="sldNum" sz="quarter" idx="12"/>
          </p:nvPr>
        </p:nvSpPr>
        <p:spPr/>
        <p:txBody>
          <a:bodyPr/>
          <a:lstStyle/>
          <a:p>
            <a:fld id="{44E2198E-22F6-4CB8-A605-079F15B3062E}" type="slidenum">
              <a:rPr lang="tr-TR" smtClean="0"/>
              <a:pPr/>
              <a:t>9</a:t>
            </a:fld>
            <a:endParaRPr lang="tr-TR"/>
          </a:p>
        </p:txBody>
      </p:sp>
      <p:sp>
        <p:nvSpPr>
          <p:cNvPr id="6" name="Metin Yer Tutucusu 5"/>
          <p:cNvSpPr>
            <a:spLocks noGrp="1"/>
          </p:cNvSpPr>
          <p:nvPr>
            <p:ph type="body" sz="quarter" idx="18"/>
          </p:nvPr>
        </p:nvSpPr>
        <p:spPr/>
        <p:txBody>
          <a:bodyPr/>
          <a:lstStyle/>
          <a:p>
            <a:r>
              <a:rPr lang="tr-TR" dirty="0"/>
              <a:t>Mali Destek Sözleşmesi ve Ekleri</a:t>
            </a:r>
            <a:endParaRPr lang="en-US" dirty="0"/>
          </a:p>
          <a:p>
            <a:endParaRPr lang="en-US"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140968"/>
            <a:ext cx="2736304" cy="2736304"/>
          </a:xfrm>
          <a:prstGeom prst="rect">
            <a:avLst/>
          </a:prstGeom>
        </p:spPr>
      </p:pic>
      <p:sp>
        <p:nvSpPr>
          <p:cNvPr id="9" name="Metin kutusu 8"/>
          <p:cNvSpPr txBox="1"/>
          <p:nvPr/>
        </p:nvSpPr>
        <p:spPr>
          <a:xfrm>
            <a:off x="467544" y="3320459"/>
            <a:ext cx="4320480" cy="2539157"/>
          </a:xfrm>
          <a:prstGeom prst="rect">
            <a:avLst/>
          </a:prstGeom>
          <a:noFill/>
        </p:spPr>
        <p:txBody>
          <a:bodyPr wrap="square" rtlCol="0">
            <a:spAutoFit/>
          </a:bodyPr>
          <a:lstStyle/>
          <a:p>
            <a:pPr marL="735013" lvl="1" indent="-285750" algn="just">
              <a:spcBef>
                <a:spcPts val="1800"/>
              </a:spcBef>
              <a:buFont typeface="Wingdings" panose="05000000000000000000" pitchFamily="2" charset="2"/>
              <a:buChar char="Ø"/>
            </a:pPr>
            <a:r>
              <a:rPr lang="tr-TR" dirty="0">
                <a:latin typeface="Helvetica" panose="020B0604020202020204" pitchFamily="34" charset="0"/>
                <a:cs typeface="Helvetica" panose="020B0604020202020204" pitchFamily="34" charset="0"/>
              </a:rPr>
              <a:t>Ajans tarafından ödenecek toplam mali destek miktarı sözleşmede belirtilen mali destek miktarından fazla olmayacaktır. </a:t>
            </a:r>
          </a:p>
          <a:p>
            <a:pPr marL="735013" lvl="1" indent="-285750" algn="just">
              <a:spcBef>
                <a:spcPts val="1800"/>
              </a:spcBef>
              <a:buFont typeface="Wingdings" panose="05000000000000000000" pitchFamily="2" charset="2"/>
              <a:buChar char="Ø"/>
            </a:pPr>
            <a:r>
              <a:rPr lang="tr-TR" dirty="0">
                <a:latin typeface="Helvetica" panose="020B0604020202020204" pitchFamily="34" charset="0"/>
                <a:cs typeface="Helvetica" panose="020B0604020202020204" pitchFamily="34" charset="0"/>
              </a:rPr>
              <a:t>Destek yararlanıcısı, herhangi bir fazla ödeme tutarını, ilgili talebi aldıktan sonra 30 gün içerisinde Ajansa geri ödemek zorundadır.</a:t>
            </a:r>
          </a:p>
        </p:txBody>
      </p:sp>
    </p:spTree>
    <p:extLst>
      <p:ext uri="{BB962C8B-B14F-4D97-AF65-F5344CB8AC3E}">
        <p14:creationId xmlns:p14="http://schemas.microsoft.com/office/powerpoint/2010/main" val="3892616304"/>
      </p:ext>
    </p:extLst>
  </p:cSld>
  <p:clrMapOvr>
    <a:masterClrMapping/>
  </p:clrMapOvr>
</p:sld>
</file>

<file path=ppt/theme/theme1.xml><?xml version="1.0" encoding="utf-8"?>
<a:theme xmlns:a="http://schemas.openxmlformats.org/drawingml/2006/main" name="1. Açılış">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1878</Words>
  <Application>Microsoft Office PowerPoint</Application>
  <PresentationFormat>Ekran Gösterisi (4:3)</PresentationFormat>
  <Paragraphs>280</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31</vt:i4>
      </vt:variant>
    </vt:vector>
  </HeadingPairs>
  <TitlesOfParts>
    <vt:vector size="38" baseType="lpstr">
      <vt:lpstr>Arial</vt:lpstr>
      <vt:lpstr>Calibri</vt:lpstr>
      <vt:lpstr>Helvetica</vt:lpstr>
      <vt:lpstr>Tahoma</vt:lpstr>
      <vt:lpstr>Wingdings</vt:lpstr>
      <vt:lpstr>1. Açılış</vt:lpstr>
      <vt:lpstr>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semih kaya</dc:creator>
  <cp:keywords>Şablonlar</cp:keywords>
  <cp:lastModifiedBy>sinan kacır</cp:lastModifiedBy>
  <cp:revision>38</cp:revision>
  <dcterms:created xsi:type="dcterms:W3CDTF">2014-08-22T07:43:58Z</dcterms:created>
  <dcterms:modified xsi:type="dcterms:W3CDTF">2020-08-13T13:55:59Z</dcterms:modified>
</cp:coreProperties>
</file>